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76" r:id="rId3"/>
    <p:sldId id="280" r:id="rId4"/>
    <p:sldId id="281" r:id="rId5"/>
    <p:sldId id="283" r:id="rId6"/>
    <p:sldId id="282" r:id="rId7"/>
    <p:sldId id="287" r:id="rId8"/>
    <p:sldId id="277" r:id="rId9"/>
    <p:sldId id="284" r:id="rId10"/>
    <p:sldId id="285" r:id="rId11"/>
    <p:sldId id="278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23DEC-C8EE-4315-BB1B-70992F20A1AB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F9ECA-2D78-4E61-839C-9D67CA5BE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0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30D-5699-4681-B51E-CF22EF085450}" type="datetime1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9F0C-DB3E-4D29-9358-2B1105A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1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066-F629-46E2-84BF-B5F874AC2DA6}" type="datetime1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9F0C-DB3E-4D29-9358-2B1105A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40C-B00A-4250-AEB1-66638FB630E9}" type="datetime1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9F0C-DB3E-4D29-9358-2B1105A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1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672A-228C-4F36-A8D1-F4C74B772381}" type="datetime1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9F0C-DB3E-4D29-9358-2B1105A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5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13AD-6BFE-4D43-9436-5B74364B11C2}" type="datetime1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9F0C-DB3E-4D29-9358-2B1105A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1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BF1C-7835-4465-BB30-6F23BBD982DA}" type="datetime1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9F0C-DB3E-4D29-9358-2B1105A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8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5F4B-B253-4D18-8FFE-25596B9DF6F5}" type="datetime1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9F0C-DB3E-4D29-9358-2B1105A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F3A8-F2D7-40C2-9938-90A379CEEC94}" type="datetime1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9F0C-DB3E-4D29-9358-2B1105A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5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5F12-AEB6-45C6-9D2C-B20F5B3C5B98}" type="datetime1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9F0C-DB3E-4D29-9358-2B1105A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4BE0-37D7-4A0D-9ABD-FF2F2C190D38}" type="datetime1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9F0C-DB3E-4D29-9358-2B1105A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3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F77A-0CDB-4B2B-AA68-E588AADE44AB}" type="datetime1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D9F0C-DB3E-4D29-9358-2B1105A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02BA-23C3-4FCE-A58F-9CB3C93B0FF6}" type="datetime1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D9F0C-DB3E-4D29-9358-2B1105A5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7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ec.europa.eu/health/sites/default/files/md_sector/docs/mdcg_2021-24_en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.europa.eu/health/sites/default/files/md_topics-interest/docs/md_borderline_manual_05_2019_en.pdf" TargetMode="External"/><Relationship Id="rId5" Type="http://schemas.openxmlformats.org/officeDocument/2006/relationships/hyperlink" Target="https://www.afmps.be/fr/usage_humain" TargetMode="External"/><Relationship Id="rId4" Type="http://schemas.openxmlformats.org/officeDocument/2006/relationships/hyperlink" Target="https://www.fagg.be/nl/menselijk_gebruik_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155130" y="2586007"/>
            <a:ext cx="5110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Calisto MT" panose="02040603050505030304" pitchFamily="18" charset="0"/>
              </a:rPr>
              <a:t>Published and Upcoming Regulation and </a:t>
            </a:r>
            <a:r>
              <a:rPr lang="en-US" sz="3200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Standards</a:t>
            </a:r>
            <a:endParaRPr lang="en-US" sz="3200" dirty="0">
              <a:solidFill>
                <a:srgbClr val="C00000"/>
              </a:solidFill>
              <a:latin typeface="Calisto MT" panose="02040603050505030304" pitchFamily="18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0963834" y="1196572"/>
            <a:ext cx="1228163" cy="5661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3254523" y="3816286"/>
            <a:ext cx="4913832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ep 8"/>
          <p:cNvGrpSpPr/>
          <p:nvPr/>
        </p:nvGrpSpPr>
        <p:grpSpPr>
          <a:xfrm>
            <a:off x="-8546" y="0"/>
            <a:ext cx="8913417" cy="1312448"/>
            <a:chOff x="-2" y="0"/>
            <a:chExt cx="9144002" cy="1312448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/>
            <a:srcRect t="38000" r="404"/>
            <a:stretch/>
          </p:blipFill>
          <p:spPr>
            <a:xfrm>
              <a:off x="-2" y="350381"/>
              <a:ext cx="9144000" cy="962067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0" y="0"/>
              <a:ext cx="9144000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2423" y="175189"/>
              <a:ext cx="862602" cy="856185"/>
            </a:xfrm>
            <a:prstGeom prst="flowChartConnector">
              <a:avLst/>
            </a:prstGeom>
          </p:spPr>
        </p:pic>
      </p:grpSp>
      <p:sp>
        <p:nvSpPr>
          <p:cNvPr id="8" name="Tekstvak 7"/>
          <p:cNvSpPr txBox="1"/>
          <p:nvPr/>
        </p:nvSpPr>
        <p:spPr>
          <a:xfrm>
            <a:off x="3254523" y="3969348"/>
            <a:ext cx="1248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i="1" dirty="0" smtClean="0">
                <a:solidFill>
                  <a:schemeClr val="bg1">
                    <a:lumMod val="65000"/>
                  </a:schemeClr>
                </a:solidFill>
                <a:latin typeface="Calisto MT" panose="02040603050505030304" pitchFamily="18" charset="0"/>
              </a:rPr>
              <a:t>Johan </a:t>
            </a:r>
            <a:r>
              <a:rPr lang="nl-BE" i="1" dirty="0">
                <a:solidFill>
                  <a:schemeClr val="bg1">
                    <a:lumMod val="65000"/>
                  </a:schemeClr>
                </a:solidFill>
                <a:latin typeface="Calisto MT" panose="02040603050505030304" pitchFamily="18" charset="0"/>
              </a:rPr>
              <a:t>Guns</a:t>
            </a:r>
            <a:endParaRPr lang="en-US" i="1" dirty="0">
              <a:solidFill>
                <a:schemeClr val="bg1">
                  <a:lumMod val="65000"/>
                </a:schemeClr>
              </a:solidFill>
              <a:latin typeface="Calisto MT" panose="02040603050505030304" pitchFamily="18" charset="0"/>
            </a:endParaRPr>
          </a:p>
        </p:txBody>
      </p:sp>
      <p:grpSp>
        <p:nvGrpSpPr>
          <p:cNvPr id="11" name="Groep 8"/>
          <p:cNvGrpSpPr/>
          <p:nvPr/>
        </p:nvGrpSpPr>
        <p:grpSpPr>
          <a:xfrm>
            <a:off x="8801230" y="0"/>
            <a:ext cx="3390770" cy="1312448"/>
            <a:chOff x="5730566" y="0"/>
            <a:chExt cx="3413434" cy="1312448"/>
          </a:xfrm>
        </p:grpSpPr>
        <p:pic>
          <p:nvPicPr>
            <p:cNvPr id="12" name="Afbeelding 4"/>
            <p:cNvPicPr>
              <a:picLocks noChangeAspect="1"/>
            </p:cNvPicPr>
            <p:nvPr/>
          </p:nvPicPr>
          <p:blipFill rotWithShape="1">
            <a:blip r:embed="rId2"/>
            <a:srcRect l="62417" t="38000" r="404"/>
            <a:stretch/>
          </p:blipFill>
          <p:spPr>
            <a:xfrm flipH="1">
              <a:off x="5730566" y="350381"/>
              <a:ext cx="3413432" cy="962067"/>
            </a:xfrm>
            <a:prstGeom prst="rect">
              <a:avLst/>
            </a:prstGeom>
          </p:spPr>
        </p:pic>
        <p:sp>
          <p:nvSpPr>
            <p:cNvPr id="13" name="Rechthoek 5"/>
            <p:cNvSpPr/>
            <p:nvPr/>
          </p:nvSpPr>
          <p:spPr>
            <a:xfrm>
              <a:off x="5730566" y="0"/>
              <a:ext cx="3413434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442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964398" y="1196572"/>
            <a:ext cx="1227600" cy="5661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ep 8"/>
          <p:cNvGrpSpPr/>
          <p:nvPr/>
        </p:nvGrpSpPr>
        <p:grpSpPr>
          <a:xfrm>
            <a:off x="-8546" y="0"/>
            <a:ext cx="8913417" cy="1312448"/>
            <a:chOff x="-2" y="0"/>
            <a:chExt cx="9144002" cy="1312448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/>
            <a:srcRect t="38000" r="404"/>
            <a:stretch/>
          </p:blipFill>
          <p:spPr>
            <a:xfrm>
              <a:off x="-2" y="350381"/>
              <a:ext cx="9144000" cy="962067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0" y="0"/>
              <a:ext cx="9144000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2423" y="175189"/>
              <a:ext cx="862602" cy="856185"/>
            </a:xfrm>
            <a:prstGeom prst="flowChartConnector">
              <a:avLst/>
            </a:prstGeom>
          </p:spPr>
        </p:pic>
      </p:grpSp>
      <p:grpSp>
        <p:nvGrpSpPr>
          <p:cNvPr id="11" name="Groep 8"/>
          <p:cNvGrpSpPr/>
          <p:nvPr/>
        </p:nvGrpSpPr>
        <p:grpSpPr>
          <a:xfrm>
            <a:off x="8801230" y="0"/>
            <a:ext cx="3390770" cy="1312448"/>
            <a:chOff x="5730566" y="0"/>
            <a:chExt cx="3413434" cy="1312448"/>
          </a:xfrm>
        </p:grpSpPr>
        <p:pic>
          <p:nvPicPr>
            <p:cNvPr id="12" name="Afbeelding 4"/>
            <p:cNvPicPr>
              <a:picLocks noChangeAspect="1"/>
            </p:cNvPicPr>
            <p:nvPr/>
          </p:nvPicPr>
          <p:blipFill rotWithShape="1">
            <a:blip r:embed="rId2"/>
            <a:srcRect l="62417" t="38000" r="404"/>
            <a:stretch/>
          </p:blipFill>
          <p:spPr>
            <a:xfrm flipH="1">
              <a:off x="5730566" y="350381"/>
              <a:ext cx="3413432" cy="962067"/>
            </a:xfrm>
            <a:prstGeom prst="rect">
              <a:avLst/>
            </a:prstGeom>
          </p:spPr>
        </p:pic>
        <p:sp>
          <p:nvSpPr>
            <p:cNvPr id="13" name="Rechthoek 5"/>
            <p:cNvSpPr/>
            <p:nvPr/>
          </p:nvSpPr>
          <p:spPr>
            <a:xfrm>
              <a:off x="5730566" y="0"/>
              <a:ext cx="3413434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30480" y="1394966"/>
            <a:ext cx="9694491" cy="360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Superior Health Council</a:t>
            </a:r>
            <a:endParaRPr lang="en-US" sz="28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endParaRPr lang="nl-BE" sz="20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pPr marL="285750" indent="-28575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dirty="0" smtClean="0">
                <a:latin typeface="Calisto MT" panose="02040603050505030304" pitchFamily="18" charset="0"/>
              </a:rPr>
              <a:t>HGR/CSS 9525 </a:t>
            </a:r>
            <a:r>
              <a:rPr lang="nl-BE" dirty="0">
                <a:latin typeface="Calisto MT" panose="02040603050505030304" pitchFamily="18" charset="0"/>
              </a:rPr>
              <a:t>– </a:t>
            </a:r>
            <a:r>
              <a:rPr lang="nl-BE" dirty="0" smtClean="0">
                <a:latin typeface="Calisto MT" panose="02040603050505030304" pitchFamily="18" charset="0"/>
              </a:rPr>
              <a:t>Pre-</a:t>
            </a:r>
            <a:r>
              <a:rPr lang="nl-BE" dirty="0" err="1" smtClean="0">
                <a:latin typeface="Calisto MT" panose="02040603050505030304" pitchFamily="18" charset="0"/>
              </a:rPr>
              <a:t>analytical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aspects</a:t>
            </a:r>
            <a:r>
              <a:rPr lang="nl-BE" dirty="0" smtClean="0">
                <a:latin typeface="Calisto MT" panose="02040603050505030304" pitchFamily="18" charset="0"/>
              </a:rPr>
              <a:t> of </a:t>
            </a:r>
            <a:r>
              <a:rPr lang="nl-BE" dirty="0" err="1" smtClean="0">
                <a:latin typeface="Calisto MT" panose="02040603050505030304" pitchFamily="18" charset="0"/>
              </a:rPr>
              <a:t>biological</a:t>
            </a:r>
            <a:r>
              <a:rPr lang="nl-BE" dirty="0" smtClean="0">
                <a:latin typeface="Calisto MT" panose="02040603050505030304" pitchFamily="18" charset="0"/>
              </a:rPr>
              <a:t> tests (draft)</a:t>
            </a:r>
            <a:endParaRPr lang="nl-BE" dirty="0">
              <a:latin typeface="Calisto MT" panose="02040603050505030304" pitchFamily="18" charset="0"/>
            </a:endParaRP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nl-BE" dirty="0" smtClean="0">
                <a:latin typeface="Calisto MT" panose="02040603050505030304" pitchFamily="18" charset="0"/>
              </a:rPr>
              <a:t>Pre-</a:t>
            </a:r>
            <a:r>
              <a:rPr lang="nl-BE" dirty="0" err="1" smtClean="0">
                <a:latin typeface="Calisto MT" panose="02040603050505030304" pitchFamily="18" charset="0"/>
              </a:rPr>
              <a:t>mortem</a:t>
            </a:r>
            <a:r>
              <a:rPr lang="nl-BE" dirty="0" smtClean="0">
                <a:latin typeface="Calisto MT" panose="02040603050505030304" pitchFamily="18" charset="0"/>
              </a:rPr>
              <a:t> versus post-</a:t>
            </a:r>
            <a:r>
              <a:rPr lang="nl-BE" dirty="0" err="1" smtClean="0">
                <a:latin typeface="Calisto MT" panose="02040603050505030304" pitchFamily="18" charset="0"/>
              </a:rPr>
              <a:t>mortem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blood</a:t>
            </a:r>
            <a:r>
              <a:rPr lang="nl-BE" dirty="0" smtClean="0">
                <a:latin typeface="Calisto MT" panose="02040603050505030304" pitchFamily="18" charset="0"/>
              </a:rPr>
              <a:t> samples</a:t>
            </a: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nl-BE" dirty="0" err="1" smtClean="0">
                <a:latin typeface="Calisto MT" panose="02040603050505030304" pitchFamily="18" charset="0"/>
              </a:rPr>
              <a:t>Hemodilution</a:t>
            </a:r>
            <a:endParaRPr lang="nl-BE" dirty="0" smtClean="0">
              <a:latin typeface="Calisto MT" panose="02040603050505030304" pitchFamily="18" charset="0"/>
            </a:endParaRP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nl-BE" dirty="0" smtClean="0">
                <a:latin typeface="Calisto MT" panose="02040603050505030304" pitchFamily="18" charset="0"/>
              </a:rPr>
              <a:t>Pooling of </a:t>
            </a:r>
            <a:r>
              <a:rPr lang="nl-BE" dirty="0" err="1" smtClean="0">
                <a:latin typeface="Calisto MT" panose="02040603050505030304" pitchFamily="18" charset="0"/>
              </a:rPr>
              <a:t>blood</a:t>
            </a:r>
            <a:r>
              <a:rPr lang="nl-BE" dirty="0" smtClean="0">
                <a:latin typeface="Calisto MT" panose="02040603050505030304" pitchFamily="18" charset="0"/>
              </a:rPr>
              <a:t> samples prior </a:t>
            </a:r>
            <a:r>
              <a:rPr lang="nl-BE" dirty="0" err="1" smtClean="0">
                <a:latin typeface="Calisto MT" panose="02040603050505030304" pitchFamily="18" charset="0"/>
              </a:rPr>
              <a:t>to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biological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testing</a:t>
            </a:r>
            <a:endParaRPr lang="nl-BE" dirty="0" smtClean="0">
              <a:latin typeface="Calisto MT" panose="02040603050505030304" pitchFamily="18" charset="0"/>
            </a:endParaRP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nl-BE" dirty="0" smtClean="0">
                <a:latin typeface="Calisto MT" panose="02040603050505030304" pitchFamily="18" charset="0"/>
              </a:rPr>
              <a:t>Storage time </a:t>
            </a:r>
            <a:r>
              <a:rPr lang="nl-BE" dirty="0" err="1" smtClean="0">
                <a:latin typeface="Calisto MT" panose="02040603050505030304" pitchFamily="18" charset="0"/>
              </a:rPr>
              <a:t>and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stability</a:t>
            </a:r>
            <a:r>
              <a:rPr lang="nl-BE" dirty="0" smtClean="0">
                <a:latin typeface="Calisto MT" panose="02040603050505030304" pitchFamily="18" charset="0"/>
              </a:rPr>
              <a:t> of </a:t>
            </a:r>
            <a:r>
              <a:rPr lang="nl-BE" dirty="0" err="1" smtClean="0">
                <a:latin typeface="Calisto MT" panose="02040603050505030304" pitchFamily="18" charset="0"/>
              </a:rPr>
              <a:t>blood</a:t>
            </a:r>
            <a:r>
              <a:rPr lang="nl-BE" dirty="0" smtClean="0">
                <a:latin typeface="Calisto MT" panose="02040603050505030304" pitchFamily="18" charset="0"/>
              </a:rPr>
              <a:t> samples</a:t>
            </a:r>
          </a:p>
          <a:p>
            <a:pPr marL="342900" indent="-34290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Calisto MT" panose="02040603050505030304" pitchFamily="18" charset="0"/>
              </a:rPr>
              <a:t>Follow-up </a:t>
            </a:r>
            <a:r>
              <a:rPr lang="en-US" dirty="0" smtClean="0">
                <a:latin typeface="Calisto MT" panose="02040603050505030304" pitchFamily="18" charset="0"/>
              </a:rPr>
              <a:t>of advisory </a:t>
            </a:r>
            <a:r>
              <a:rPr lang="en-US" dirty="0">
                <a:latin typeface="Calisto MT" panose="02040603050505030304" pitchFamily="18" charset="0"/>
              </a:rPr>
              <a:t>report </a:t>
            </a:r>
            <a:r>
              <a:rPr lang="en-US" dirty="0" smtClean="0">
                <a:latin typeface="Calisto MT" panose="02040603050505030304" pitchFamily="18" charset="0"/>
              </a:rPr>
              <a:t>HGR/CSS </a:t>
            </a:r>
            <a:r>
              <a:rPr lang="en-US" dirty="0">
                <a:latin typeface="Calisto MT" panose="02040603050505030304" pitchFamily="18" charset="0"/>
              </a:rPr>
              <a:t>9314  - Biological tests (2016)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nl-BE" dirty="0">
              <a:latin typeface="Calisto MT" panose="02040603050505030304" pitchFamily="18" charset="0"/>
            </a:endParaRPr>
          </a:p>
        </p:txBody>
      </p:sp>
      <p:cxnSp>
        <p:nvCxnSpPr>
          <p:cNvPr id="15" name="Rechte verbindingslijn 6"/>
          <p:cNvCxnSpPr/>
          <p:nvPr/>
        </p:nvCxnSpPr>
        <p:spPr>
          <a:xfrm flipV="1">
            <a:off x="1030480" y="1914259"/>
            <a:ext cx="10480705" cy="3418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9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964398" y="1196572"/>
            <a:ext cx="1227600" cy="5661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ep 8"/>
          <p:cNvGrpSpPr/>
          <p:nvPr/>
        </p:nvGrpSpPr>
        <p:grpSpPr>
          <a:xfrm>
            <a:off x="-8546" y="0"/>
            <a:ext cx="8913417" cy="1312448"/>
            <a:chOff x="-2" y="0"/>
            <a:chExt cx="9144002" cy="1312448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/>
            <a:srcRect t="38000" r="404"/>
            <a:stretch/>
          </p:blipFill>
          <p:spPr>
            <a:xfrm>
              <a:off x="-2" y="350381"/>
              <a:ext cx="9144000" cy="962067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0" y="0"/>
              <a:ext cx="9144000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2423" y="175189"/>
              <a:ext cx="862602" cy="856185"/>
            </a:xfrm>
            <a:prstGeom prst="flowChartConnector">
              <a:avLst/>
            </a:prstGeom>
          </p:spPr>
        </p:pic>
      </p:grpSp>
      <p:grpSp>
        <p:nvGrpSpPr>
          <p:cNvPr id="11" name="Groep 8"/>
          <p:cNvGrpSpPr/>
          <p:nvPr/>
        </p:nvGrpSpPr>
        <p:grpSpPr>
          <a:xfrm>
            <a:off x="8801230" y="0"/>
            <a:ext cx="3390770" cy="1312448"/>
            <a:chOff x="5730566" y="0"/>
            <a:chExt cx="3413434" cy="1312448"/>
          </a:xfrm>
        </p:grpSpPr>
        <p:pic>
          <p:nvPicPr>
            <p:cNvPr id="12" name="Afbeelding 4"/>
            <p:cNvPicPr>
              <a:picLocks noChangeAspect="1"/>
            </p:cNvPicPr>
            <p:nvPr/>
          </p:nvPicPr>
          <p:blipFill rotWithShape="1">
            <a:blip r:embed="rId2"/>
            <a:srcRect l="62417" t="38000" r="404"/>
            <a:stretch/>
          </p:blipFill>
          <p:spPr>
            <a:xfrm flipH="1">
              <a:off x="5730566" y="350381"/>
              <a:ext cx="3413432" cy="962067"/>
            </a:xfrm>
            <a:prstGeom prst="rect">
              <a:avLst/>
            </a:prstGeom>
          </p:spPr>
        </p:pic>
        <p:sp>
          <p:nvSpPr>
            <p:cNvPr id="13" name="Rechthoek 5"/>
            <p:cNvSpPr/>
            <p:nvPr/>
          </p:nvSpPr>
          <p:spPr>
            <a:xfrm>
              <a:off x="5730566" y="0"/>
              <a:ext cx="3413434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30480" y="1394966"/>
            <a:ext cx="9694491" cy="5248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Superior Health Council</a:t>
            </a:r>
            <a:endParaRPr lang="en-US" sz="28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endParaRPr lang="nl-BE" sz="20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pPr marL="285750" indent="-28575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dirty="0" smtClean="0">
                <a:latin typeface="Calisto MT" panose="02040603050505030304" pitchFamily="18" charset="0"/>
              </a:rPr>
              <a:t>HGR/CSS 9565 </a:t>
            </a:r>
            <a:r>
              <a:rPr lang="nl-BE" dirty="0">
                <a:latin typeface="Calisto MT" panose="02040603050505030304" pitchFamily="18" charset="0"/>
              </a:rPr>
              <a:t>– </a:t>
            </a:r>
            <a:r>
              <a:rPr lang="nl-BE" dirty="0" smtClean="0">
                <a:latin typeface="Calisto MT" panose="02040603050505030304" pitchFamily="18" charset="0"/>
              </a:rPr>
              <a:t>GDPR (draft)</a:t>
            </a:r>
            <a:endParaRPr lang="nl-BE" dirty="0">
              <a:latin typeface="Calisto MT" panose="02040603050505030304" pitchFamily="18" charset="0"/>
            </a:endParaRP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How </a:t>
            </a:r>
            <a:r>
              <a:rPr lang="en-US" dirty="0">
                <a:latin typeface="Calisto MT" panose="02040603050505030304" pitchFamily="18" charset="0"/>
              </a:rPr>
              <a:t>does the GDPR regulation relate to the organ transplantation law and the MLM law of </a:t>
            </a:r>
            <a:r>
              <a:rPr lang="en-US" dirty="0" smtClean="0">
                <a:latin typeface="Calisto MT" panose="02040603050505030304" pitchFamily="18" charset="0"/>
              </a:rPr>
              <a:t>2008?</a:t>
            </a: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Does </a:t>
            </a:r>
            <a:r>
              <a:rPr lang="en-US" dirty="0">
                <a:latin typeface="Calisto MT" panose="02040603050505030304" pitchFamily="18" charset="0"/>
              </a:rPr>
              <a:t>the GDPR apply to </a:t>
            </a:r>
            <a:r>
              <a:rPr lang="en-US" dirty="0" err="1">
                <a:latin typeface="Calisto MT" panose="02040603050505030304" pitchFamily="18" charset="0"/>
              </a:rPr>
              <a:t>pseudonymized</a:t>
            </a:r>
            <a:r>
              <a:rPr lang="en-US" dirty="0">
                <a:latin typeface="Calisto MT" panose="02040603050505030304" pitchFamily="18" charset="0"/>
              </a:rPr>
              <a:t> or anonymized personal data related to </a:t>
            </a:r>
            <a:r>
              <a:rPr lang="en-US" dirty="0" smtClean="0">
                <a:latin typeface="Calisto MT" panose="02040603050505030304" pitchFamily="18" charset="0"/>
              </a:rPr>
              <a:t>MLM?</a:t>
            </a: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Does </a:t>
            </a:r>
            <a:r>
              <a:rPr lang="en-US" dirty="0">
                <a:latin typeface="Calisto MT" panose="02040603050505030304" pitchFamily="18" charset="0"/>
              </a:rPr>
              <a:t>the GDPR apply in the case of donation of organs / MLM of a deceased person and with a view to medical application in </a:t>
            </a:r>
            <a:r>
              <a:rPr lang="en-US" dirty="0" smtClean="0">
                <a:latin typeface="Calisto MT" panose="02040603050505030304" pitchFamily="18" charset="0"/>
              </a:rPr>
              <a:t>humans?</a:t>
            </a: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Is </a:t>
            </a:r>
            <a:r>
              <a:rPr lang="en-US" dirty="0">
                <a:latin typeface="Calisto MT" panose="02040603050505030304" pitchFamily="18" charset="0"/>
              </a:rPr>
              <a:t>access to personal data regulated by the GDPR? Is there a limitation in the persons who should have access to these personal </a:t>
            </a:r>
            <a:r>
              <a:rPr lang="en-US" dirty="0" smtClean="0">
                <a:latin typeface="Calisto MT" panose="02040603050505030304" pitchFamily="18" charset="0"/>
              </a:rPr>
              <a:t>data?</a:t>
            </a: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Is </a:t>
            </a:r>
            <a:r>
              <a:rPr lang="en-US" dirty="0">
                <a:latin typeface="Calisto MT" panose="02040603050505030304" pitchFamily="18" charset="0"/>
              </a:rPr>
              <a:t>the transfer of meaningful health information to partners / family via the GP covered by the GDPR</a:t>
            </a:r>
            <a:r>
              <a:rPr lang="en-US" dirty="0" smtClean="0">
                <a:latin typeface="Calisto MT" panose="02040603050505030304" pitchFamily="18" charset="0"/>
              </a:rPr>
              <a:t>?</a:t>
            </a:r>
            <a:endParaRPr lang="nl-BE" dirty="0">
              <a:latin typeface="Calisto MT" panose="02040603050505030304" pitchFamily="18" charset="0"/>
            </a:endParaRPr>
          </a:p>
          <a:p>
            <a:pPr marL="342900" indent="-34290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alisto MT" panose="02040603050505030304" pitchFamily="18" charset="0"/>
              </a:rPr>
              <a:t>Advisory report submitted to the expertise center of the Data Protection Authority</a:t>
            </a:r>
          </a:p>
        </p:txBody>
      </p:sp>
      <p:cxnSp>
        <p:nvCxnSpPr>
          <p:cNvPr id="15" name="Rechte verbindingslijn 6"/>
          <p:cNvCxnSpPr/>
          <p:nvPr/>
        </p:nvCxnSpPr>
        <p:spPr>
          <a:xfrm flipV="1">
            <a:off x="1030480" y="1914259"/>
            <a:ext cx="10480705" cy="3418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46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964398" y="1196572"/>
            <a:ext cx="1227600" cy="5661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ep 8"/>
          <p:cNvGrpSpPr/>
          <p:nvPr/>
        </p:nvGrpSpPr>
        <p:grpSpPr>
          <a:xfrm>
            <a:off x="-8546" y="0"/>
            <a:ext cx="8913417" cy="1312448"/>
            <a:chOff x="-2" y="0"/>
            <a:chExt cx="9144002" cy="1312448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/>
            <a:srcRect t="38000" r="404"/>
            <a:stretch/>
          </p:blipFill>
          <p:spPr>
            <a:xfrm>
              <a:off x="-2" y="350381"/>
              <a:ext cx="9144000" cy="962067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0" y="0"/>
              <a:ext cx="9144000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2423" y="175189"/>
              <a:ext cx="862602" cy="856185"/>
            </a:xfrm>
            <a:prstGeom prst="flowChartConnector">
              <a:avLst/>
            </a:prstGeom>
          </p:spPr>
        </p:pic>
      </p:grpSp>
      <p:grpSp>
        <p:nvGrpSpPr>
          <p:cNvPr id="11" name="Groep 8"/>
          <p:cNvGrpSpPr/>
          <p:nvPr/>
        </p:nvGrpSpPr>
        <p:grpSpPr>
          <a:xfrm>
            <a:off x="8801230" y="0"/>
            <a:ext cx="3390770" cy="1312448"/>
            <a:chOff x="5730566" y="0"/>
            <a:chExt cx="3413434" cy="1312448"/>
          </a:xfrm>
        </p:grpSpPr>
        <p:pic>
          <p:nvPicPr>
            <p:cNvPr id="12" name="Afbeelding 4"/>
            <p:cNvPicPr>
              <a:picLocks noChangeAspect="1"/>
            </p:cNvPicPr>
            <p:nvPr/>
          </p:nvPicPr>
          <p:blipFill rotWithShape="1">
            <a:blip r:embed="rId2"/>
            <a:srcRect l="62417" t="38000" r="404"/>
            <a:stretch/>
          </p:blipFill>
          <p:spPr>
            <a:xfrm flipH="1">
              <a:off x="5730566" y="350381"/>
              <a:ext cx="3413432" cy="962067"/>
            </a:xfrm>
            <a:prstGeom prst="rect">
              <a:avLst/>
            </a:prstGeom>
          </p:spPr>
        </p:pic>
        <p:sp>
          <p:nvSpPr>
            <p:cNvPr id="13" name="Rechthoek 5"/>
            <p:cNvSpPr/>
            <p:nvPr/>
          </p:nvSpPr>
          <p:spPr>
            <a:xfrm>
              <a:off x="5730566" y="0"/>
              <a:ext cx="3413434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30480" y="1394966"/>
            <a:ext cx="9694491" cy="5248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Superior Health Council</a:t>
            </a:r>
            <a:endParaRPr lang="en-US" sz="28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endParaRPr lang="nl-BE" sz="20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pPr marL="285750" indent="-28575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dirty="0" smtClean="0">
                <a:latin typeface="Calisto MT" panose="02040603050505030304" pitchFamily="18" charset="0"/>
              </a:rPr>
              <a:t>HGR/CSS 9659 </a:t>
            </a:r>
            <a:r>
              <a:rPr lang="nl-BE" dirty="0">
                <a:latin typeface="Calisto MT" panose="02040603050505030304" pitchFamily="18" charset="0"/>
              </a:rPr>
              <a:t>– </a:t>
            </a:r>
            <a:r>
              <a:rPr lang="nl-BE" dirty="0" err="1" smtClean="0">
                <a:latin typeface="Calisto MT" panose="02040603050505030304" pitchFamily="18" charset="0"/>
              </a:rPr>
              <a:t>Biovigilance</a:t>
            </a:r>
            <a:r>
              <a:rPr lang="nl-BE" dirty="0" smtClean="0">
                <a:latin typeface="Calisto MT" panose="02040603050505030304" pitchFamily="18" charset="0"/>
              </a:rPr>
              <a:t>: non-</a:t>
            </a:r>
            <a:r>
              <a:rPr lang="nl-BE" dirty="0" err="1" smtClean="0">
                <a:latin typeface="Calisto MT" panose="02040603050505030304" pitchFamily="18" charset="0"/>
              </a:rPr>
              <a:t>reproductive</a:t>
            </a:r>
            <a:r>
              <a:rPr lang="nl-BE" dirty="0" smtClean="0">
                <a:latin typeface="Calisto MT" panose="02040603050505030304" pitchFamily="18" charset="0"/>
              </a:rPr>
              <a:t> tissues </a:t>
            </a:r>
            <a:r>
              <a:rPr lang="nl-BE" dirty="0" err="1" smtClean="0">
                <a:latin typeface="Calisto MT" panose="02040603050505030304" pitchFamily="18" charset="0"/>
              </a:rPr>
              <a:t>and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cells</a:t>
            </a:r>
            <a:r>
              <a:rPr lang="nl-BE" dirty="0" smtClean="0">
                <a:latin typeface="Calisto MT" panose="02040603050505030304" pitchFamily="18" charset="0"/>
              </a:rPr>
              <a:t> (</a:t>
            </a:r>
            <a:r>
              <a:rPr lang="nl-BE" dirty="0" err="1" smtClean="0">
                <a:latin typeface="Calisto MT" panose="02040603050505030304" pitchFamily="18" charset="0"/>
              </a:rPr>
              <a:t>validated</a:t>
            </a:r>
            <a:r>
              <a:rPr lang="nl-BE" dirty="0" smtClean="0">
                <a:latin typeface="Calisto MT" panose="02040603050505030304" pitchFamily="18" charset="0"/>
              </a:rPr>
              <a:t>, </a:t>
            </a:r>
            <a:r>
              <a:rPr lang="nl-BE" dirty="0" err="1" smtClean="0">
                <a:latin typeface="Calisto MT" panose="02040603050505030304" pitchFamily="18" charset="0"/>
              </a:rPr>
              <a:t>published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soon</a:t>
            </a:r>
            <a:r>
              <a:rPr lang="nl-BE" dirty="0" smtClean="0">
                <a:latin typeface="Calisto MT" panose="02040603050505030304" pitchFamily="18" charset="0"/>
              </a:rPr>
              <a:t>)</a:t>
            </a:r>
          </a:p>
          <a:p>
            <a:pPr marL="285750" indent="-28575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dirty="0">
                <a:latin typeface="Calisto MT" panose="02040603050505030304" pitchFamily="18" charset="0"/>
              </a:rPr>
              <a:t>HGR/CSS </a:t>
            </a:r>
            <a:r>
              <a:rPr lang="nl-BE" dirty="0" smtClean="0">
                <a:latin typeface="Calisto MT" panose="02040603050505030304" pitchFamily="18" charset="0"/>
              </a:rPr>
              <a:t>9663 </a:t>
            </a:r>
            <a:r>
              <a:rPr lang="nl-BE" dirty="0">
                <a:latin typeface="Calisto MT" panose="02040603050505030304" pitchFamily="18" charset="0"/>
              </a:rPr>
              <a:t>– </a:t>
            </a:r>
            <a:r>
              <a:rPr lang="nl-BE" dirty="0" err="1" smtClean="0">
                <a:latin typeface="Calisto MT" panose="02040603050505030304" pitchFamily="18" charset="0"/>
              </a:rPr>
              <a:t>Biovigilance</a:t>
            </a:r>
            <a:r>
              <a:rPr lang="nl-BE" dirty="0" smtClean="0">
                <a:latin typeface="Calisto MT" panose="02040603050505030304" pitchFamily="18" charset="0"/>
              </a:rPr>
              <a:t>: </a:t>
            </a:r>
            <a:r>
              <a:rPr lang="nl-BE" dirty="0" err="1" smtClean="0">
                <a:latin typeface="Calisto MT" panose="02040603050505030304" pitchFamily="18" charset="0"/>
              </a:rPr>
              <a:t>reproductive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>
                <a:latin typeface="Calisto MT" panose="02040603050505030304" pitchFamily="18" charset="0"/>
              </a:rPr>
              <a:t>tissues </a:t>
            </a:r>
            <a:r>
              <a:rPr lang="nl-BE" dirty="0" err="1">
                <a:latin typeface="Calisto MT" panose="02040603050505030304" pitchFamily="18" charset="0"/>
              </a:rPr>
              <a:t>and</a:t>
            </a:r>
            <a:r>
              <a:rPr lang="nl-BE" dirty="0">
                <a:latin typeface="Calisto MT" panose="02040603050505030304" pitchFamily="18" charset="0"/>
              </a:rPr>
              <a:t> </a:t>
            </a:r>
            <a:r>
              <a:rPr lang="nl-BE" dirty="0" err="1">
                <a:latin typeface="Calisto MT" panose="02040603050505030304" pitchFamily="18" charset="0"/>
              </a:rPr>
              <a:t>cells</a:t>
            </a:r>
            <a:r>
              <a:rPr lang="nl-BE" dirty="0">
                <a:latin typeface="Calisto MT" panose="02040603050505030304" pitchFamily="18" charset="0"/>
              </a:rPr>
              <a:t> (draft</a:t>
            </a:r>
            <a:r>
              <a:rPr lang="nl-BE" dirty="0" smtClean="0">
                <a:latin typeface="Calisto MT" panose="02040603050505030304" pitchFamily="18" charset="0"/>
              </a:rPr>
              <a:t>)</a:t>
            </a:r>
          </a:p>
          <a:p>
            <a:pPr marL="285750" indent="-28575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dirty="0">
                <a:latin typeface="Calisto MT" panose="02040603050505030304" pitchFamily="18" charset="0"/>
              </a:rPr>
              <a:t>HGR/CSS </a:t>
            </a:r>
            <a:r>
              <a:rPr lang="nl-BE" dirty="0" smtClean="0">
                <a:latin typeface="Calisto MT" panose="02040603050505030304" pitchFamily="18" charset="0"/>
              </a:rPr>
              <a:t>9664 </a:t>
            </a:r>
            <a:r>
              <a:rPr lang="nl-BE" dirty="0">
                <a:latin typeface="Calisto MT" panose="02040603050505030304" pitchFamily="18" charset="0"/>
              </a:rPr>
              <a:t>– </a:t>
            </a:r>
            <a:r>
              <a:rPr lang="nl-BE" dirty="0" err="1" smtClean="0">
                <a:latin typeface="Calisto MT" panose="02040603050505030304" pitchFamily="18" charset="0"/>
              </a:rPr>
              <a:t>Biovigilance</a:t>
            </a:r>
            <a:r>
              <a:rPr lang="nl-BE" dirty="0" smtClean="0">
                <a:latin typeface="Calisto MT" panose="02040603050505030304" pitchFamily="18" charset="0"/>
              </a:rPr>
              <a:t>: </a:t>
            </a:r>
            <a:r>
              <a:rPr lang="nl-BE" dirty="0" err="1" smtClean="0">
                <a:latin typeface="Calisto MT" panose="02040603050505030304" pitchFamily="18" charset="0"/>
              </a:rPr>
              <a:t>general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considerations</a:t>
            </a:r>
            <a:r>
              <a:rPr lang="nl-BE" dirty="0" smtClean="0">
                <a:latin typeface="Calisto MT" panose="02040603050505030304" pitchFamily="18" charset="0"/>
              </a:rPr>
              <a:t> (draft</a:t>
            </a:r>
            <a:r>
              <a:rPr lang="nl-BE" dirty="0">
                <a:latin typeface="Calisto MT" panose="02040603050505030304" pitchFamily="18" charset="0"/>
              </a:rPr>
              <a:t>)</a:t>
            </a: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March 2, 2021: FAMHP informed SHC of the revision of the procedures for the notification of SAE and SAR</a:t>
            </a: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>
                <a:latin typeface="Calisto MT" panose="02040603050505030304" pitchFamily="18" charset="0"/>
              </a:rPr>
              <a:t>FAMHP asks SHC to complement these recommendations with practical examples from day-to-day </a:t>
            </a:r>
            <a:r>
              <a:rPr lang="en-US" dirty="0" smtClean="0">
                <a:latin typeface="Calisto MT" panose="02040603050505030304" pitchFamily="18" charset="0"/>
              </a:rPr>
              <a:t>practice for clarifying </a:t>
            </a:r>
            <a:r>
              <a:rPr lang="en-US" dirty="0">
                <a:latin typeface="Calisto MT" panose="02040603050505030304" pitchFamily="18" charset="0"/>
              </a:rPr>
              <a:t>the </a:t>
            </a:r>
            <a:r>
              <a:rPr lang="en-US" dirty="0" smtClean="0">
                <a:latin typeface="Calisto MT" panose="02040603050505030304" pitchFamily="18" charset="0"/>
              </a:rPr>
              <a:t>document</a:t>
            </a: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GB" dirty="0"/>
              <a:t>Common approach for definition of reportable serious adverse events and reactions as laid down in the Directive 2002/98/EC (The Blood Directive) and Commission Directive </a:t>
            </a:r>
            <a:r>
              <a:rPr lang="en-GB" dirty="0" smtClean="0"/>
              <a:t>2005/61/EC</a:t>
            </a: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nl-BE" dirty="0" err="1"/>
              <a:t>Guidance</a:t>
            </a:r>
            <a:r>
              <a:rPr lang="nl-BE" dirty="0"/>
              <a:t> on </a:t>
            </a:r>
            <a:r>
              <a:rPr lang="nl-BE" dirty="0" err="1"/>
              <a:t>Vigilance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Surveillance in </a:t>
            </a:r>
            <a:r>
              <a:rPr lang="nl-BE" dirty="0" err="1"/>
              <a:t>assisted</a:t>
            </a:r>
            <a:r>
              <a:rPr lang="nl-BE" dirty="0"/>
              <a:t> </a:t>
            </a:r>
            <a:r>
              <a:rPr lang="nl-BE" dirty="0" err="1"/>
              <a:t>reproductive</a:t>
            </a:r>
            <a:r>
              <a:rPr lang="nl-BE" dirty="0"/>
              <a:t> </a:t>
            </a:r>
            <a:r>
              <a:rPr lang="nl-BE" dirty="0" err="1"/>
              <a:t>technologies</a:t>
            </a:r>
            <a:r>
              <a:rPr lang="nl-BE" dirty="0"/>
              <a:t> in </a:t>
            </a:r>
            <a:r>
              <a:rPr lang="nl-BE" dirty="0" err="1"/>
              <a:t>the</a:t>
            </a:r>
            <a:r>
              <a:rPr lang="nl-BE" dirty="0"/>
              <a:t> European Union </a:t>
            </a:r>
            <a:endParaRPr lang="en-US" dirty="0" smtClean="0">
              <a:latin typeface="Calisto MT" panose="02040603050505030304" pitchFamily="18" charset="0"/>
            </a:endParaRPr>
          </a:p>
        </p:txBody>
      </p:sp>
      <p:cxnSp>
        <p:nvCxnSpPr>
          <p:cNvPr id="15" name="Rechte verbindingslijn 6"/>
          <p:cNvCxnSpPr/>
          <p:nvPr/>
        </p:nvCxnSpPr>
        <p:spPr>
          <a:xfrm flipV="1">
            <a:off x="1030480" y="1914259"/>
            <a:ext cx="10480705" cy="3418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10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963834" y="1196572"/>
            <a:ext cx="1228163" cy="5661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ep 8"/>
          <p:cNvGrpSpPr/>
          <p:nvPr/>
        </p:nvGrpSpPr>
        <p:grpSpPr>
          <a:xfrm>
            <a:off x="-8546" y="0"/>
            <a:ext cx="8913417" cy="1312448"/>
            <a:chOff x="-2" y="0"/>
            <a:chExt cx="9144002" cy="1312448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/>
            <a:srcRect t="38000" r="404"/>
            <a:stretch/>
          </p:blipFill>
          <p:spPr>
            <a:xfrm>
              <a:off x="-2" y="350381"/>
              <a:ext cx="9144000" cy="962067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0" y="0"/>
              <a:ext cx="9144000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2423" y="175189"/>
              <a:ext cx="862602" cy="856185"/>
            </a:xfrm>
            <a:prstGeom prst="flowChartConnector">
              <a:avLst/>
            </a:prstGeom>
          </p:spPr>
        </p:pic>
      </p:grpSp>
      <p:grpSp>
        <p:nvGrpSpPr>
          <p:cNvPr id="11" name="Groep 8"/>
          <p:cNvGrpSpPr/>
          <p:nvPr/>
        </p:nvGrpSpPr>
        <p:grpSpPr>
          <a:xfrm>
            <a:off x="8801230" y="0"/>
            <a:ext cx="3390770" cy="1312448"/>
            <a:chOff x="5730566" y="0"/>
            <a:chExt cx="3413434" cy="1312448"/>
          </a:xfrm>
        </p:grpSpPr>
        <p:pic>
          <p:nvPicPr>
            <p:cNvPr id="12" name="Afbeelding 4"/>
            <p:cNvPicPr>
              <a:picLocks noChangeAspect="1"/>
            </p:cNvPicPr>
            <p:nvPr/>
          </p:nvPicPr>
          <p:blipFill rotWithShape="1">
            <a:blip r:embed="rId2"/>
            <a:srcRect l="62417" t="38000" r="404"/>
            <a:stretch/>
          </p:blipFill>
          <p:spPr>
            <a:xfrm flipH="1">
              <a:off x="5730566" y="350381"/>
              <a:ext cx="3413432" cy="962067"/>
            </a:xfrm>
            <a:prstGeom prst="rect">
              <a:avLst/>
            </a:prstGeom>
          </p:spPr>
        </p:pic>
        <p:sp>
          <p:nvSpPr>
            <p:cNvPr id="13" name="Rechthoek 5"/>
            <p:cNvSpPr/>
            <p:nvPr/>
          </p:nvSpPr>
          <p:spPr>
            <a:xfrm>
              <a:off x="5730566" y="0"/>
              <a:ext cx="3413434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30480" y="1394966"/>
            <a:ext cx="969449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 smtClean="0">
                <a:solidFill>
                  <a:srgbClr val="FF0000"/>
                </a:solidFill>
                <a:latin typeface="Calisto MT" panose="02040603050505030304" pitchFamily="18" charset="0"/>
              </a:rPr>
              <a:t>Medical</a:t>
            </a:r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 Device </a:t>
            </a:r>
            <a:r>
              <a:rPr lang="nl-BE" sz="2800" dirty="0" err="1" smtClean="0">
                <a:solidFill>
                  <a:srgbClr val="FF0000"/>
                </a:solidFill>
                <a:latin typeface="Calisto MT" panose="02040603050505030304" pitchFamily="18" charset="0"/>
              </a:rPr>
              <a:t>Regulation</a:t>
            </a:r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 (2017/745)</a:t>
            </a:r>
            <a:endParaRPr lang="en-US" sz="2800" dirty="0" smtClean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dirty="0" smtClean="0">
              <a:latin typeface="Calisto MT" panose="0204060305050503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alisto MT" panose="02040603050505030304" pitchFamily="18" charset="0"/>
              </a:rPr>
              <a:t>Entry into force: May 26, 2021</a:t>
            </a:r>
            <a:endParaRPr lang="en-US" dirty="0">
              <a:latin typeface="Calisto MT" panose="0204060305050503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alisto MT" panose="02040603050505030304" pitchFamily="18" charset="0"/>
                <a:sym typeface="Symbol"/>
              </a:rPr>
              <a:t>Replace Medical device directives 2001/83/EC, 93/42/EEG, 90/385/EEG and regulations 178/2002 and 1223/2009/EEG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alisto MT" panose="02040603050505030304" pitchFamily="18" charset="0"/>
                <a:sym typeface="Symbol"/>
              </a:rPr>
              <a:t>Law of December 22, 2020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alisto MT" panose="02040603050505030304" pitchFamily="18" charset="0"/>
                <a:sym typeface="Symbol"/>
              </a:rPr>
              <a:t>Royal decree of May 12, 2021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alisto MT" panose="02040603050505030304" pitchFamily="18" charset="0"/>
              </a:rPr>
              <a:t>This regulation does not comply to transplants</a:t>
            </a:r>
            <a:r>
              <a:rPr lang="en-US" dirty="0">
                <a:latin typeface="Calisto MT" panose="02040603050505030304" pitchFamily="18" charset="0"/>
              </a:rPr>
              <a:t>, tissues or cells of human origin, or their derivatives, covered by Directive 2004/23/EC, or products containing or consisting of them; however this Regulation does apply to devices manufactured </a:t>
            </a:r>
            <a:r>
              <a:rPr lang="en-US" dirty="0" err="1">
                <a:latin typeface="Calisto MT" panose="02040603050505030304" pitchFamily="18" charset="0"/>
              </a:rPr>
              <a:t>utilising</a:t>
            </a:r>
            <a:r>
              <a:rPr lang="en-US" dirty="0">
                <a:latin typeface="Calisto MT" panose="02040603050505030304" pitchFamily="18" charset="0"/>
              </a:rPr>
              <a:t> derivatives of tissues or cells of human origin which are non-viable or are rendered non-viable;</a:t>
            </a:r>
            <a:endParaRPr lang="en-US" dirty="0" smtClean="0">
              <a:latin typeface="Calisto MT" panose="02040603050505030304" pitchFamily="18" charset="0"/>
              <a:sym typeface="Symbol"/>
            </a:endParaRPr>
          </a:p>
          <a:p>
            <a:pPr>
              <a:spcAft>
                <a:spcPts val="600"/>
              </a:spcAft>
            </a:pPr>
            <a:endParaRPr lang="en-US" sz="500" dirty="0">
              <a:latin typeface="Calisto MT" panose="02040603050505030304" pitchFamily="18" charset="0"/>
              <a:sym typeface="Symbol"/>
            </a:endParaRPr>
          </a:p>
          <a:p>
            <a:pPr marL="1257300" lvl="2" indent="-342900"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Very complex regulation</a:t>
            </a:r>
          </a:p>
          <a:p>
            <a:pPr marL="1257300" lvl="2" indent="-342900"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Reagents, disposables and reusable instruments are included</a:t>
            </a:r>
          </a:p>
          <a:p>
            <a:pPr marL="1257300" lvl="2" indent="-342900"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Equipment and software are included </a:t>
            </a:r>
          </a:p>
          <a:p>
            <a:endParaRPr lang="nl-BE" sz="2800" dirty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  <p:cxnSp>
        <p:nvCxnSpPr>
          <p:cNvPr id="15" name="Rechte verbindingslijn 6"/>
          <p:cNvCxnSpPr/>
          <p:nvPr/>
        </p:nvCxnSpPr>
        <p:spPr>
          <a:xfrm flipV="1">
            <a:off x="1030480" y="1914259"/>
            <a:ext cx="10480705" cy="3418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8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1116234" y="1196572"/>
            <a:ext cx="1224000" cy="5661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ep 8"/>
          <p:cNvGrpSpPr/>
          <p:nvPr/>
        </p:nvGrpSpPr>
        <p:grpSpPr>
          <a:xfrm>
            <a:off x="-8546" y="0"/>
            <a:ext cx="8913417" cy="1312448"/>
            <a:chOff x="-2" y="0"/>
            <a:chExt cx="9144002" cy="1312448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/>
            <a:srcRect t="38000" r="404"/>
            <a:stretch/>
          </p:blipFill>
          <p:spPr>
            <a:xfrm>
              <a:off x="-2" y="350381"/>
              <a:ext cx="9144000" cy="962067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0" y="0"/>
              <a:ext cx="9144000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2423" y="175189"/>
              <a:ext cx="862602" cy="856185"/>
            </a:xfrm>
            <a:prstGeom prst="flowChartConnector">
              <a:avLst/>
            </a:prstGeom>
          </p:spPr>
        </p:pic>
      </p:grpSp>
      <p:grpSp>
        <p:nvGrpSpPr>
          <p:cNvPr id="11" name="Groep 8"/>
          <p:cNvGrpSpPr/>
          <p:nvPr/>
        </p:nvGrpSpPr>
        <p:grpSpPr>
          <a:xfrm>
            <a:off x="8801230" y="0"/>
            <a:ext cx="3390770" cy="1312448"/>
            <a:chOff x="5730566" y="0"/>
            <a:chExt cx="3413434" cy="1312448"/>
          </a:xfrm>
        </p:grpSpPr>
        <p:pic>
          <p:nvPicPr>
            <p:cNvPr id="12" name="Afbeelding 4"/>
            <p:cNvPicPr>
              <a:picLocks noChangeAspect="1"/>
            </p:cNvPicPr>
            <p:nvPr/>
          </p:nvPicPr>
          <p:blipFill rotWithShape="1">
            <a:blip r:embed="rId2"/>
            <a:srcRect l="62417" t="38000" r="404"/>
            <a:stretch/>
          </p:blipFill>
          <p:spPr>
            <a:xfrm flipH="1">
              <a:off x="5730566" y="350381"/>
              <a:ext cx="3413432" cy="962067"/>
            </a:xfrm>
            <a:prstGeom prst="rect">
              <a:avLst/>
            </a:prstGeom>
          </p:spPr>
        </p:pic>
        <p:sp>
          <p:nvSpPr>
            <p:cNvPr id="13" name="Rechthoek 5"/>
            <p:cNvSpPr/>
            <p:nvPr/>
          </p:nvSpPr>
          <p:spPr>
            <a:xfrm>
              <a:off x="5730566" y="0"/>
              <a:ext cx="3413434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30480" y="1394966"/>
            <a:ext cx="969449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>
                <a:solidFill>
                  <a:srgbClr val="FF0000"/>
                </a:solidFill>
                <a:latin typeface="Calisto MT" panose="02040603050505030304" pitchFamily="18" charset="0"/>
              </a:rPr>
              <a:t>Medical</a:t>
            </a:r>
            <a:r>
              <a:rPr lang="nl-BE" sz="2800" dirty="0">
                <a:solidFill>
                  <a:srgbClr val="FF0000"/>
                </a:solidFill>
                <a:latin typeface="Calisto MT" panose="02040603050505030304" pitchFamily="18" charset="0"/>
              </a:rPr>
              <a:t> Device </a:t>
            </a:r>
            <a:r>
              <a:rPr lang="nl-BE" sz="2800" dirty="0" err="1">
                <a:solidFill>
                  <a:srgbClr val="FF0000"/>
                </a:solidFill>
                <a:latin typeface="Calisto MT" panose="02040603050505030304" pitchFamily="18" charset="0"/>
              </a:rPr>
              <a:t>Regulation</a:t>
            </a:r>
            <a:r>
              <a:rPr lang="nl-BE" sz="2800" dirty="0">
                <a:solidFill>
                  <a:srgbClr val="FF0000"/>
                </a:solidFill>
                <a:latin typeface="Calisto MT" panose="02040603050505030304" pitchFamily="18" charset="0"/>
              </a:rPr>
              <a:t> (2017/745)</a:t>
            </a:r>
            <a:endParaRPr lang="en-US" sz="28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endParaRPr lang="nl-BE" sz="20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endParaRPr lang="nl-BE" sz="2800" dirty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  <p:cxnSp>
        <p:nvCxnSpPr>
          <p:cNvPr id="15" name="Rechte verbindingslijn 6"/>
          <p:cNvCxnSpPr/>
          <p:nvPr/>
        </p:nvCxnSpPr>
        <p:spPr>
          <a:xfrm flipV="1">
            <a:off x="1030480" y="1914259"/>
            <a:ext cx="10480705" cy="3418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241" y="2220471"/>
            <a:ext cx="7920631" cy="447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8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964398" y="1196572"/>
            <a:ext cx="1227600" cy="5661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ep 8"/>
          <p:cNvGrpSpPr/>
          <p:nvPr/>
        </p:nvGrpSpPr>
        <p:grpSpPr>
          <a:xfrm>
            <a:off x="-8546" y="0"/>
            <a:ext cx="8913417" cy="1312448"/>
            <a:chOff x="-2" y="0"/>
            <a:chExt cx="9144002" cy="1312448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/>
            <a:srcRect t="38000" r="404"/>
            <a:stretch/>
          </p:blipFill>
          <p:spPr>
            <a:xfrm>
              <a:off x="-2" y="350381"/>
              <a:ext cx="9144000" cy="962067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0" y="0"/>
              <a:ext cx="9144000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2423" y="175189"/>
              <a:ext cx="862602" cy="856185"/>
            </a:xfrm>
            <a:prstGeom prst="flowChartConnector">
              <a:avLst/>
            </a:prstGeom>
          </p:spPr>
        </p:pic>
      </p:grpSp>
      <p:grpSp>
        <p:nvGrpSpPr>
          <p:cNvPr id="11" name="Groep 8"/>
          <p:cNvGrpSpPr/>
          <p:nvPr/>
        </p:nvGrpSpPr>
        <p:grpSpPr>
          <a:xfrm>
            <a:off x="8801230" y="0"/>
            <a:ext cx="3390770" cy="1312448"/>
            <a:chOff x="5730566" y="0"/>
            <a:chExt cx="3413434" cy="1312448"/>
          </a:xfrm>
        </p:grpSpPr>
        <p:pic>
          <p:nvPicPr>
            <p:cNvPr id="12" name="Afbeelding 4"/>
            <p:cNvPicPr>
              <a:picLocks noChangeAspect="1"/>
            </p:cNvPicPr>
            <p:nvPr/>
          </p:nvPicPr>
          <p:blipFill rotWithShape="1">
            <a:blip r:embed="rId2"/>
            <a:srcRect l="62417" t="38000" r="404"/>
            <a:stretch/>
          </p:blipFill>
          <p:spPr>
            <a:xfrm flipH="1">
              <a:off x="5730566" y="350381"/>
              <a:ext cx="3413432" cy="962067"/>
            </a:xfrm>
            <a:prstGeom prst="rect">
              <a:avLst/>
            </a:prstGeom>
          </p:spPr>
        </p:pic>
        <p:sp>
          <p:nvSpPr>
            <p:cNvPr id="13" name="Rechthoek 5"/>
            <p:cNvSpPr/>
            <p:nvPr/>
          </p:nvSpPr>
          <p:spPr>
            <a:xfrm>
              <a:off x="5730566" y="0"/>
              <a:ext cx="3413434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30480" y="1394966"/>
            <a:ext cx="969449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>
                <a:solidFill>
                  <a:srgbClr val="FF0000"/>
                </a:solidFill>
                <a:latin typeface="Calisto MT" panose="02040603050505030304" pitchFamily="18" charset="0"/>
              </a:rPr>
              <a:t>Medical</a:t>
            </a:r>
            <a:r>
              <a:rPr lang="nl-BE" sz="2800" dirty="0">
                <a:solidFill>
                  <a:srgbClr val="FF0000"/>
                </a:solidFill>
                <a:latin typeface="Calisto MT" panose="02040603050505030304" pitchFamily="18" charset="0"/>
              </a:rPr>
              <a:t> Device </a:t>
            </a:r>
            <a:r>
              <a:rPr lang="nl-BE" sz="2800" dirty="0" err="1">
                <a:solidFill>
                  <a:srgbClr val="FF0000"/>
                </a:solidFill>
                <a:latin typeface="Calisto MT" panose="02040603050505030304" pitchFamily="18" charset="0"/>
              </a:rPr>
              <a:t>Regulation</a:t>
            </a:r>
            <a:r>
              <a:rPr lang="nl-BE" sz="2800" dirty="0">
                <a:solidFill>
                  <a:srgbClr val="FF0000"/>
                </a:solidFill>
                <a:latin typeface="Calisto MT" panose="02040603050505030304" pitchFamily="18" charset="0"/>
              </a:rPr>
              <a:t> (2017/745)</a:t>
            </a:r>
            <a:endParaRPr lang="en-US" sz="28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endParaRPr lang="nl-BE" sz="20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endParaRPr lang="nl-BE" sz="2800" dirty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  <p:cxnSp>
        <p:nvCxnSpPr>
          <p:cNvPr id="15" name="Rechte verbindingslijn 6"/>
          <p:cNvCxnSpPr/>
          <p:nvPr/>
        </p:nvCxnSpPr>
        <p:spPr>
          <a:xfrm flipV="1">
            <a:off x="1030480" y="1914259"/>
            <a:ext cx="10480705" cy="3418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365" y="2108505"/>
            <a:ext cx="7981504" cy="444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0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964400" y="1196572"/>
            <a:ext cx="1227600" cy="5661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ep 8"/>
          <p:cNvGrpSpPr/>
          <p:nvPr/>
        </p:nvGrpSpPr>
        <p:grpSpPr>
          <a:xfrm>
            <a:off x="-8546" y="0"/>
            <a:ext cx="8913417" cy="1312448"/>
            <a:chOff x="-2" y="0"/>
            <a:chExt cx="9144002" cy="1312448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/>
            <a:srcRect t="38000" r="404"/>
            <a:stretch/>
          </p:blipFill>
          <p:spPr>
            <a:xfrm>
              <a:off x="-2" y="350381"/>
              <a:ext cx="9144000" cy="962067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0" y="0"/>
              <a:ext cx="9144000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2423" y="175189"/>
              <a:ext cx="862602" cy="856185"/>
            </a:xfrm>
            <a:prstGeom prst="flowChartConnector">
              <a:avLst/>
            </a:prstGeom>
          </p:spPr>
        </p:pic>
      </p:grpSp>
      <p:grpSp>
        <p:nvGrpSpPr>
          <p:cNvPr id="11" name="Groep 8"/>
          <p:cNvGrpSpPr/>
          <p:nvPr/>
        </p:nvGrpSpPr>
        <p:grpSpPr>
          <a:xfrm>
            <a:off x="8801230" y="0"/>
            <a:ext cx="3390770" cy="1312448"/>
            <a:chOff x="5730566" y="0"/>
            <a:chExt cx="3413434" cy="1312448"/>
          </a:xfrm>
        </p:grpSpPr>
        <p:pic>
          <p:nvPicPr>
            <p:cNvPr id="12" name="Afbeelding 4"/>
            <p:cNvPicPr>
              <a:picLocks noChangeAspect="1"/>
            </p:cNvPicPr>
            <p:nvPr/>
          </p:nvPicPr>
          <p:blipFill rotWithShape="1">
            <a:blip r:embed="rId2"/>
            <a:srcRect l="62417" t="38000" r="404"/>
            <a:stretch/>
          </p:blipFill>
          <p:spPr>
            <a:xfrm flipH="1">
              <a:off x="5730566" y="350381"/>
              <a:ext cx="3413432" cy="962067"/>
            </a:xfrm>
            <a:prstGeom prst="rect">
              <a:avLst/>
            </a:prstGeom>
          </p:spPr>
        </p:pic>
        <p:sp>
          <p:nvSpPr>
            <p:cNvPr id="13" name="Rechthoek 5"/>
            <p:cNvSpPr/>
            <p:nvPr/>
          </p:nvSpPr>
          <p:spPr>
            <a:xfrm>
              <a:off x="5730566" y="0"/>
              <a:ext cx="3413434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30480" y="1394966"/>
            <a:ext cx="969449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 smtClean="0">
                <a:solidFill>
                  <a:srgbClr val="FF0000"/>
                </a:solidFill>
                <a:latin typeface="Calisto MT" panose="02040603050505030304" pitchFamily="18" charset="0"/>
              </a:rPr>
              <a:t>Medical</a:t>
            </a:r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 Device </a:t>
            </a:r>
            <a:r>
              <a:rPr lang="nl-BE" sz="2800" dirty="0" err="1" smtClean="0">
                <a:solidFill>
                  <a:srgbClr val="FF0000"/>
                </a:solidFill>
                <a:latin typeface="Calisto MT" panose="02040603050505030304" pitchFamily="18" charset="0"/>
              </a:rPr>
              <a:t>Regulation</a:t>
            </a:r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 (2017/745)</a:t>
            </a:r>
            <a:endParaRPr lang="en-US" sz="2800" dirty="0" smtClean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pPr lvl="2">
              <a:spcAft>
                <a:spcPts val="600"/>
              </a:spcAft>
            </a:pPr>
            <a:endParaRPr lang="en-US" dirty="0" smtClean="0">
              <a:latin typeface="Calisto MT" panose="02040603050505030304" pitchFamily="18" charset="0"/>
            </a:endParaRPr>
          </a:p>
          <a:p>
            <a:pPr marL="1714500" lvl="3" indent="-342900">
              <a:spcAft>
                <a:spcPts val="600"/>
              </a:spcAft>
              <a:buFont typeface="Wingdings 3" panose="05040102010807070707" pitchFamily="18" charset="2"/>
              <a:buChar char=""/>
            </a:pPr>
            <a:endParaRPr lang="en-US" dirty="0">
              <a:latin typeface="Calisto MT" panose="0204060305050503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dirty="0">
              <a:latin typeface="Calisto MT" panose="02040603050505030304" pitchFamily="18" charset="0"/>
            </a:endParaRPr>
          </a:p>
          <a:p>
            <a:endParaRPr lang="nl-BE" sz="2800" dirty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  <p:cxnSp>
        <p:nvCxnSpPr>
          <p:cNvPr id="15" name="Rechte verbindingslijn 6"/>
          <p:cNvCxnSpPr/>
          <p:nvPr/>
        </p:nvCxnSpPr>
        <p:spPr>
          <a:xfrm flipV="1">
            <a:off x="1030480" y="1914259"/>
            <a:ext cx="10480705" cy="3418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37125"/>
          <a:stretch/>
        </p:blipFill>
        <p:spPr>
          <a:xfrm>
            <a:off x="879552" y="2277369"/>
            <a:ext cx="9845419" cy="425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8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964400" y="1196572"/>
            <a:ext cx="1227600" cy="5661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ep 8"/>
          <p:cNvGrpSpPr/>
          <p:nvPr/>
        </p:nvGrpSpPr>
        <p:grpSpPr>
          <a:xfrm>
            <a:off x="-8546" y="0"/>
            <a:ext cx="8913417" cy="1312448"/>
            <a:chOff x="-2" y="0"/>
            <a:chExt cx="9144002" cy="1312448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/>
            <a:srcRect t="38000" r="404"/>
            <a:stretch/>
          </p:blipFill>
          <p:spPr>
            <a:xfrm>
              <a:off x="-2" y="350381"/>
              <a:ext cx="9144000" cy="962067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0" y="0"/>
              <a:ext cx="9144000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2423" y="175189"/>
              <a:ext cx="862602" cy="856185"/>
            </a:xfrm>
            <a:prstGeom prst="flowChartConnector">
              <a:avLst/>
            </a:prstGeom>
          </p:spPr>
        </p:pic>
      </p:grpSp>
      <p:grpSp>
        <p:nvGrpSpPr>
          <p:cNvPr id="11" name="Groep 8"/>
          <p:cNvGrpSpPr/>
          <p:nvPr/>
        </p:nvGrpSpPr>
        <p:grpSpPr>
          <a:xfrm>
            <a:off x="8801230" y="0"/>
            <a:ext cx="3390770" cy="1312448"/>
            <a:chOff x="5730566" y="0"/>
            <a:chExt cx="3413434" cy="1312448"/>
          </a:xfrm>
        </p:grpSpPr>
        <p:pic>
          <p:nvPicPr>
            <p:cNvPr id="12" name="Afbeelding 4"/>
            <p:cNvPicPr>
              <a:picLocks noChangeAspect="1"/>
            </p:cNvPicPr>
            <p:nvPr/>
          </p:nvPicPr>
          <p:blipFill rotWithShape="1">
            <a:blip r:embed="rId2"/>
            <a:srcRect l="62417" t="38000" r="404"/>
            <a:stretch/>
          </p:blipFill>
          <p:spPr>
            <a:xfrm flipH="1">
              <a:off x="5730566" y="350381"/>
              <a:ext cx="3413432" cy="962067"/>
            </a:xfrm>
            <a:prstGeom prst="rect">
              <a:avLst/>
            </a:prstGeom>
          </p:spPr>
        </p:pic>
        <p:sp>
          <p:nvSpPr>
            <p:cNvPr id="13" name="Rechthoek 5"/>
            <p:cNvSpPr/>
            <p:nvPr/>
          </p:nvSpPr>
          <p:spPr>
            <a:xfrm>
              <a:off x="5730566" y="0"/>
              <a:ext cx="3413434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30480" y="1394966"/>
            <a:ext cx="969449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 smtClean="0">
                <a:solidFill>
                  <a:srgbClr val="FF0000"/>
                </a:solidFill>
                <a:latin typeface="Calisto MT" panose="02040603050505030304" pitchFamily="18" charset="0"/>
              </a:rPr>
              <a:t>Medical</a:t>
            </a:r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 Device </a:t>
            </a:r>
            <a:r>
              <a:rPr lang="nl-BE" sz="2800" dirty="0" err="1" smtClean="0">
                <a:solidFill>
                  <a:srgbClr val="FF0000"/>
                </a:solidFill>
                <a:latin typeface="Calisto MT" panose="02040603050505030304" pitchFamily="18" charset="0"/>
              </a:rPr>
              <a:t>Regulation</a:t>
            </a:r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 (2017/745)</a:t>
            </a:r>
            <a:endParaRPr lang="en-US" sz="2800" dirty="0" smtClean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dirty="0" smtClean="0">
              <a:latin typeface="Calisto MT" panose="0204060305050503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alisto MT" panose="02040603050505030304" pitchFamily="18" charset="0"/>
              </a:rPr>
              <a:t>In-house medical devices (health care establishments)</a:t>
            </a:r>
          </a:p>
          <a:p>
            <a:pPr marL="1257300" lvl="2" indent="-342900"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No equivalent device exist on the market</a:t>
            </a:r>
          </a:p>
          <a:p>
            <a:pPr marL="1257300" lvl="2" indent="-342900"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Fulfil annex 1 of MDR 2017/745</a:t>
            </a:r>
          </a:p>
          <a:p>
            <a:pPr marL="1257300" lvl="2" indent="-342900"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Declaration </a:t>
            </a:r>
            <a:r>
              <a:rPr lang="en-US" dirty="0">
                <a:latin typeface="Calisto MT" panose="02040603050505030304" pitchFamily="18" charset="0"/>
              </a:rPr>
              <a:t>of manufacture of </a:t>
            </a:r>
            <a:r>
              <a:rPr lang="en-US" dirty="0" smtClean="0">
                <a:latin typeface="Calisto MT" panose="02040603050505030304" pitchFamily="18" charset="0"/>
              </a:rPr>
              <a:t>in-house medical devices (FAMHP)</a:t>
            </a:r>
          </a:p>
          <a:p>
            <a:pPr lvl="2">
              <a:spcAft>
                <a:spcPts val="600"/>
              </a:spcAft>
            </a:pPr>
            <a:endParaRPr lang="en-US" dirty="0">
              <a:latin typeface="Calisto MT" panose="02040603050505030304" pitchFamily="18" charset="0"/>
            </a:endParaRPr>
          </a:p>
          <a:p>
            <a:pPr marL="1257300" lvl="2" indent="-342900">
              <a:spcAft>
                <a:spcPts val="600"/>
              </a:spcAft>
              <a:buFont typeface="Calisto MT" panose="02040603050505030304" pitchFamily="18" charset="0"/>
              <a:buChar char="?"/>
            </a:pPr>
            <a:r>
              <a:rPr lang="en-US" dirty="0" smtClean="0">
                <a:latin typeface="Calisto MT" panose="02040603050505030304" pitchFamily="18" charset="0"/>
              </a:rPr>
              <a:t>Compounding of more than one medical device</a:t>
            </a:r>
          </a:p>
          <a:p>
            <a:pPr marL="1257300" lvl="2" indent="-342900">
              <a:spcAft>
                <a:spcPts val="600"/>
              </a:spcAft>
              <a:buFont typeface="Calisto MT" panose="02040603050505030304" pitchFamily="18" charset="0"/>
              <a:buChar char="?"/>
            </a:pPr>
            <a:r>
              <a:rPr lang="en-US" dirty="0" smtClean="0">
                <a:latin typeface="Calisto MT" panose="02040603050505030304" pitchFamily="18" charset="0"/>
              </a:rPr>
              <a:t>Compounding of medical devices with medicines</a:t>
            </a:r>
          </a:p>
          <a:p>
            <a:pPr marL="1257300" lvl="2" indent="-342900">
              <a:spcAft>
                <a:spcPts val="600"/>
              </a:spcAft>
              <a:buFont typeface="Calisto MT" panose="02040603050505030304" pitchFamily="18" charset="0"/>
              <a:buChar char="?"/>
            </a:pPr>
            <a:r>
              <a:rPr lang="en-US" dirty="0" smtClean="0">
                <a:latin typeface="Calisto MT" panose="02040603050505030304" pitchFamily="18" charset="0"/>
              </a:rPr>
              <a:t>In-house developed medical device software supporting medical decisions</a:t>
            </a:r>
          </a:p>
          <a:p>
            <a:pPr marL="1257300" lvl="2" indent="-342900">
              <a:spcAft>
                <a:spcPts val="600"/>
              </a:spcAft>
              <a:buFont typeface="Calisto MT" panose="02040603050505030304" pitchFamily="18" charset="0"/>
              <a:buChar char="?"/>
            </a:pPr>
            <a:r>
              <a:rPr lang="en-US" dirty="0">
                <a:latin typeface="Calisto MT" panose="02040603050505030304" pitchFamily="18" charset="0"/>
              </a:rPr>
              <a:t>Substantial increase in </a:t>
            </a:r>
            <a:r>
              <a:rPr lang="en-US" dirty="0" smtClean="0">
                <a:latin typeface="Calisto MT" panose="02040603050505030304" pitchFamily="18" charset="0"/>
              </a:rPr>
              <a:t>prices</a:t>
            </a:r>
            <a:endParaRPr lang="en-US" dirty="0">
              <a:latin typeface="Calisto MT" panose="02040603050505030304" pitchFamily="18" charset="0"/>
            </a:endParaRPr>
          </a:p>
          <a:p>
            <a:pPr marL="1257300" lvl="2" indent="-342900">
              <a:spcAft>
                <a:spcPts val="600"/>
              </a:spcAft>
              <a:buFont typeface="Calisto MT" panose="02040603050505030304" pitchFamily="18" charset="0"/>
              <a:buChar char="?"/>
            </a:pPr>
            <a:r>
              <a:rPr lang="en-US" dirty="0" smtClean="0">
                <a:latin typeface="Calisto MT" panose="02040603050505030304" pitchFamily="18" charset="0"/>
              </a:rPr>
              <a:t>Consultation FAGG: </a:t>
            </a:r>
            <a:r>
              <a:rPr lang="en-US" dirty="0" err="1" smtClean="0">
                <a:latin typeface="Calisto MT" panose="02040603050505030304" pitchFamily="18" charset="0"/>
              </a:rPr>
              <a:t>Biovigilance</a:t>
            </a:r>
            <a:r>
              <a:rPr lang="en-US" dirty="0" smtClean="0">
                <a:latin typeface="Calisto MT" panose="02040603050505030304" pitchFamily="18" charset="0"/>
              </a:rPr>
              <a:t>/</a:t>
            </a:r>
            <a:r>
              <a:rPr lang="en-US" dirty="0" err="1" smtClean="0">
                <a:latin typeface="Calisto MT" panose="02040603050505030304" pitchFamily="18" charset="0"/>
              </a:rPr>
              <a:t>Materiovigilance</a:t>
            </a:r>
            <a:endParaRPr lang="en-US" dirty="0" smtClean="0">
              <a:latin typeface="Calisto MT" panose="02040603050505030304" pitchFamily="18" charset="0"/>
            </a:endParaRPr>
          </a:p>
        </p:txBody>
      </p:sp>
      <p:cxnSp>
        <p:nvCxnSpPr>
          <p:cNvPr id="15" name="Rechte verbindingslijn 6"/>
          <p:cNvCxnSpPr/>
          <p:nvPr/>
        </p:nvCxnSpPr>
        <p:spPr>
          <a:xfrm flipV="1">
            <a:off x="1030480" y="1914259"/>
            <a:ext cx="10480705" cy="3418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5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964400" y="1196572"/>
            <a:ext cx="1227600" cy="5661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ep 8"/>
          <p:cNvGrpSpPr/>
          <p:nvPr/>
        </p:nvGrpSpPr>
        <p:grpSpPr>
          <a:xfrm>
            <a:off x="-8546" y="0"/>
            <a:ext cx="8913417" cy="1312448"/>
            <a:chOff x="-2" y="0"/>
            <a:chExt cx="9144002" cy="1312448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/>
            <a:srcRect t="38000" r="404"/>
            <a:stretch/>
          </p:blipFill>
          <p:spPr>
            <a:xfrm>
              <a:off x="-2" y="350381"/>
              <a:ext cx="9144000" cy="962067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0" y="0"/>
              <a:ext cx="9144000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2423" y="175189"/>
              <a:ext cx="862602" cy="856185"/>
            </a:xfrm>
            <a:prstGeom prst="flowChartConnector">
              <a:avLst/>
            </a:prstGeom>
          </p:spPr>
        </p:pic>
      </p:grpSp>
      <p:grpSp>
        <p:nvGrpSpPr>
          <p:cNvPr id="11" name="Groep 8"/>
          <p:cNvGrpSpPr/>
          <p:nvPr/>
        </p:nvGrpSpPr>
        <p:grpSpPr>
          <a:xfrm>
            <a:off x="8801230" y="0"/>
            <a:ext cx="3390770" cy="1312448"/>
            <a:chOff x="5730566" y="0"/>
            <a:chExt cx="3413434" cy="1312448"/>
          </a:xfrm>
        </p:grpSpPr>
        <p:pic>
          <p:nvPicPr>
            <p:cNvPr id="12" name="Afbeelding 4"/>
            <p:cNvPicPr>
              <a:picLocks noChangeAspect="1"/>
            </p:cNvPicPr>
            <p:nvPr/>
          </p:nvPicPr>
          <p:blipFill rotWithShape="1">
            <a:blip r:embed="rId2"/>
            <a:srcRect l="62417" t="38000" r="404"/>
            <a:stretch/>
          </p:blipFill>
          <p:spPr>
            <a:xfrm flipH="1">
              <a:off x="5730566" y="350381"/>
              <a:ext cx="3413432" cy="962067"/>
            </a:xfrm>
            <a:prstGeom prst="rect">
              <a:avLst/>
            </a:prstGeom>
          </p:spPr>
        </p:pic>
        <p:sp>
          <p:nvSpPr>
            <p:cNvPr id="13" name="Rechthoek 5"/>
            <p:cNvSpPr/>
            <p:nvPr/>
          </p:nvSpPr>
          <p:spPr>
            <a:xfrm>
              <a:off x="5730566" y="0"/>
              <a:ext cx="3413434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30480" y="1394966"/>
            <a:ext cx="993392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 smtClean="0">
                <a:solidFill>
                  <a:srgbClr val="FF0000"/>
                </a:solidFill>
                <a:latin typeface="Calisto MT" panose="02040603050505030304" pitchFamily="18" charset="0"/>
              </a:rPr>
              <a:t>Medical</a:t>
            </a:r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 Device </a:t>
            </a:r>
            <a:r>
              <a:rPr lang="nl-BE" sz="2800" dirty="0" err="1" smtClean="0">
                <a:solidFill>
                  <a:srgbClr val="FF0000"/>
                </a:solidFill>
                <a:latin typeface="Calisto MT" panose="02040603050505030304" pitchFamily="18" charset="0"/>
              </a:rPr>
              <a:t>Regulation</a:t>
            </a:r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 (2017/745)</a:t>
            </a:r>
            <a:endParaRPr lang="en-US" sz="2800" dirty="0" smtClean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dirty="0" smtClean="0">
              <a:latin typeface="Calisto MT" panose="0204060305050503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alisto MT" panose="02040603050505030304" pitchFamily="18" charset="0"/>
              </a:rPr>
              <a:t>More information: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sto MT" panose="02040603050505030304" pitchFamily="18" charset="0"/>
                <a:hlinkClick r:id="rId4"/>
              </a:rPr>
              <a:t>https</a:t>
            </a:r>
            <a:r>
              <a:rPr lang="en-US" dirty="0">
                <a:latin typeface="Calisto MT" panose="02040603050505030304" pitchFamily="18" charset="0"/>
                <a:hlinkClick r:id="rId4"/>
              </a:rPr>
              <a:t>://</a:t>
            </a:r>
            <a:r>
              <a:rPr lang="en-US" dirty="0" smtClean="0">
                <a:latin typeface="Calisto MT" panose="02040603050505030304" pitchFamily="18" charset="0"/>
                <a:hlinkClick r:id="rId4"/>
              </a:rPr>
              <a:t>www.fagg.be/nl/menselijk_gebruik_0</a:t>
            </a:r>
            <a:endParaRPr lang="en-US" dirty="0" smtClean="0">
              <a:latin typeface="Calisto MT" panose="02040603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sto MT" panose="02040603050505030304" pitchFamily="18" charset="0"/>
                <a:hlinkClick r:id="rId5"/>
              </a:rPr>
              <a:t>https</a:t>
            </a:r>
            <a:r>
              <a:rPr lang="en-US" dirty="0">
                <a:latin typeface="Calisto MT" panose="02040603050505030304" pitchFamily="18" charset="0"/>
                <a:hlinkClick r:id="rId5"/>
              </a:rPr>
              <a:t>://</a:t>
            </a:r>
            <a:r>
              <a:rPr lang="en-US" dirty="0" smtClean="0">
                <a:latin typeface="Calisto MT" panose="02040603050505030304" pitchFamily="18" charset="0"/>
                <a:hlinkClick r:id="rId5"/>
              </a:rPr>
              <a:t>www.afmps.be/fr/usage_humain</a:t>
            </a:r>
            <a:endParaRPr lang="en-US" dirty="0">
              <a:latin typeface="Calisto MT" panose="02040603050505030304" pitchFamily="18" charset="0"/>
            </a:endParaRPr>
          </a:p>
          <a:p>
            <a:pPr>
              <a:spcAft>
                <a:spcPts val="600"/>
              </a:spcAft>
            </a:pPr>
            <a:endParaRPr lang="en-US" dirty="0" smtClean="0">
              <a:latin typeface="Calisto MT" panose="02040603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sto MT" panose="02040603050505030304" pitchFamily="18" charset="0"/>
              </a:rPr>
              <a:t>Manual on borderline  and classification in the community regulatory framework for medical devices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alisto MT" panose="02040603050505030304" pitchFamily="18" charset="0"/>
                <a:hlinkClick r:id="rId6"/>
              </a:rPr>
              <a:t>https://</a:t>
            </a:r>
            <a:r>
              <a:rPr lang="en-US" dirty="0" smtClean="0">
                <a:latin typeface="Calisto MT" panose="02040603050505030304" pitchFamily="18" charset="0"/>
                <a:hlinkClick r:id="rId6"/>
              </a:rPr>
              <a:t>ec.europa.eu/health/sites/default/files/md_topics-interest/docs/md_borderline_manual_05_2019_en.pdf</a:t>
            </a:r>
            <a:endParaRPr lang="en-US" dirty="0" smtClean="0">
              <a:latin typeface="Calisto MT" panose="02040603050505030304" pitchFamily="18" charset="0"/>
            </a:endParaRPr>
          </a:p>
          <a:p>
            <a:pPr>
              <a:spcAft>
                <a:spcPts val="600"/>
              </a:spcAft>
            </a:pPr>
            <a:endParaRPr lang="en-US" dirty="0">
              <a:latin typeface="Calisto MT" panose="02040603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sto MT" panose="02040603050505030304" pitchFamily="18" charset="0"/>
              </a:rPr>
              <a:t>MDCG 2021-24 Guidance on classification of medical devices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alisto MT" panose="02040603050505030304" pitchFamily="18" charset="0"/>
                <a:hlinkClick r:id="rId7"/>
              </a:rPr>
              <a:t>https://</a:t>
            </a:r>
            <a:r>
              <a:rPr lang="en-US" dirty="0" smtClean="0">
                <a:latin typeface="Calisto MT" panose="02040603050505030304" pitchFamily="18" charset="0"/>
                <a:hlinkClick r:id="rId7"/>
              </a:rPr>
              <a:t>ec.europa.eu/health/sites/default/files/md_sector/docs/mdcg_2021-24_en.pdf</a:t>
            </a:r>
            <a:endParaRPr lang="en-US" dirty="0" smtClean="0">
              <a:latin typeface="Calisto MT" panose="02040603050505030304" pitchFamily="18" charset="0"/>
            </a:endParaRPr>
          </a:p>
        </p:txBody>
      </p:sp>
      <p:cxnSp>
        <p:nvCxnSpPr>
          <p:cNvPr id="15" name="Rechte verbindingslijn 6"/>
          <p:cNvCxnSpPr/>
          <p:nvPr/>
        </p:nvCxnSpPr>
        <p:spPr>
          <a:xfrm flipV="1">
            <a:off x="1030480" y="1914259"/>
            <a:ext cx="10480705" cy="3418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2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964398" y="1196572"/>
            <a:ext cx="1227600" cy="5661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ep 8"/>
          <p:cNvGrpSpPr/>
          <p:nvPr/>
        </p:nvGrpSpPr>
        <p:grpSpPr>
          <a:xfrm>
            <a:off x="-8546" y="0"/>
            <a:ext cx="8913417" cy="1312448"/>
            <a:chOff x="-2" y="0"/>
            <a:chExt cx="9144002" cy="1312448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/>
            <a:srcRect t="38000" r="404"/>
            <a:stretch/>
          </p:blipFill>
          <p:spPr>
            <a:xfrm>
              <a:off x="-2" y="350381"/>
              <a:ext cx="9144000" cy="962067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0" y="0"/>
              <a:ext cx="9144000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2423" y="175189"/>
              <a:ext cx="862602" cy="856185"/>
            </a:xfrm>
            <a:prstGeom prst="flowChartConnector">
              <a:avLst/>
            </a:prstGeom>
          </p:spPr>
        </p:pic>
      </p:grpSp>
      <p:grpSp>
        <p:nvGrpSpPr>
          <p:cNvPr id="11" name="Groep 8"/>
          <p:cNvGrpSpPr/>
          <p:nvPr/>
        </p:nvGrpSpPr>
        <p:grpSpPr>
          <a:xfrm>
            <a:off x="8801230" y="0"/>
            <a:ext cx="3390770" cy="1312448"/>
            <a:chOff x="5730566" y="0"/>
            <a:chExt cx="3413434" cy="1312448"/>
          </a:xfrm>
        </p:grpSpPr>
        <p:pic>
          <p:nvPicPr>
            <p:cNvPr id="12" name="Afbeelding 4"/>
            <p:cNvPicPr>
              <a:picLocks noChangeAspect="1"/>
            </p:cNvPicPr>
            <p:nvPr/>
          </p:nvPicPr>
          <p:blipFill rotWithShape="1">
            <a:blip r:embed="rId2"/>
            <a:srcRect l="62417" t="38000" r="404"/>
            <a:stretch/>
          </p:blipFill>
          <p:spPr>
            <a:xfrm flipH="1">
              <a:off x="5730566" y="350381"/>
              <a:ext cx="3413432" cy="962067"/>
            </a:xfrm>
            <a:prstGeom prst="rect">
              <a:avLst/>
            </a:prstGeom>
          </p:spPr>
        </p:pic>
        <p:sp>
          <p:nvSpPr>
            <p:cNvPr id="13" name="Rechthoek 5"/>
            <p:cNvSpPr/>
            <p:nvPr/>
          </p:nvSpPr>
          <p:spPr>
            <a:xfrm>
              <a:off x="5730566" y="0"/>
              <a:ext cx="3413434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30480" y="1394966"/>
            <a:ext cx="9694491" cy="491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EDQM 5th </a:t>
            </a:r>
            <a:r>
              <a:rPr lang="nl-BE" sz="2800" dirty="0" err="1" smtClean="0">
                <a:solidFill>
                  <a:srgbClr val="FF0000"/>
                </a:solidFill>
                <a:latin typeface="Calisto MT" panose="02040603050505030304" pitchFamily="18" charset="0"/>
              </a:rPr>
              <a:t>edition</a:t>
            </a:r>
            <a:endParaRPr lang="en-US" sz="28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endParaRPr lang="nl-BE" sz="20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pPr marL="285750" indent="-285750">
              <a:lnSpc>
                <a:spcPct val="119000"/>
              </a:lnSpc>
              <a:buFont typeface="Wingdings" panose="05000000000000000000" pitchFamily="2" charset="2"/>
              <a:buChar char="Ø"/>
            </a:pPr>
            <a:r>
              <a:rPr lang="nl-BE" dirty="0" err="1" smtClean="0">
                <a:latin typeface="Calisto MT" panose="02040603050505030304" pitchFamily="18" charset="0"/>
              </a:rPr>
              <a:t>All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chapters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were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revised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according to the latest scientific </a:t>
            </a:r>
            <a:r>
              <a:rPr lang="en-US" dirty="0" smtClean="0">
                <a:latin typeface="Calisto MT" panose="02040603050505030304" pitchFamily="18" charset="0"/>
              </a:rPr>
              <a:t>knowledge</a:t>
            </a:r>
          </a:p>
          <a:p>
            <a:pPr marL="285750" indent="-285750">
              <a:lnSpc>
                <a:spcPct val="119000"/>
              </a:lnSpc>
              <a:buFont typeface="Wingdings" panose="05000000000000000000" pitchFamily="2" charset="2"/>
              <a:buChar char="Ø"/>
            </a:pPr>
            <a:r>
              <a:rPr lang="nl-BE" dirty="0" err="1" smtClean="0">
                <a:latin typeface="Calisto MT" panose="02040603050505030304" pitchFamily="18" charset="0"/>
              </a:rPr>
              <a:t>Chapter</a:t>
            </a:r>
            <a:r>
              <a:rPr lang="nl-BE" dirty="0" smtClean="0">
                <a:latin typeface="Calisto MT" panose="02040603050505030304" pitchFamily="18" charset="0"/>
              </a:rPr>
              <a:t> 2. </a:t>
            </a:r>
            <a:r>
              <a:rPr lang="nl-BE" dirty="0" err="1" smtClean="0">
                <a:latin typeface="Calisto MT" panose="02040603050505030304" pitchFamily="18" charset="0"/>
              </a:rPr>
              <a:t>Quality</a:t>
            </a:r>
            <a:r>
              <a:rPr lang="nl-BE" dirty="0" smtClean="0">
                <a:latin typeface="Calisto MT" panose="02040603050505030304" pitchFamily="18" charset="0"/>
              </a:rPr>
              <a:t> management: </a:t>
            </a:r>
            <a:r>
              <a:rPr lang="nl-BE" dirty="0" err="1" smtClean="0">
                <a:latin typeface="Calisto MT" panose="02040603050505030304" pitchFamily="18" charset="0"/>
              </a:rPr>
              <a:t>fully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revised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and</a:t>
            </a:r>
            <a:r>
              <a:rPr lang="nl-BE" dirty="0">
                <a:latin typeface="Calisto MT" panose="02040603050505030304" pitchFamily="18" charset="0"/>
              </a:rPr>
              <a:t> </a:t>
            </a:r>
            <a:r>
              <a:rPr lang="nl-BE" dirty="0" smtClean="0">
                <a:latin typeface="Calisto MT" panose="02040603050505030304" pitchFamily="18" charset="0"/>
              </a:rPr>
              <a:t>split up in 2 </a:t>
            </a:r>
            <a:r>
              <a:rPr lang="nl-BE" dirty="0" err="1" smtClean="0">
                <a:latin typeface="Calisto MT" panose="02040603050505030304" pitchFamily="18" charset="0"/>
              </a:rPr>
              <a:t>chapters</a:t>
            </a:r>
            <a:r>
              <a:rPr lang="nl-BE" dirty="0" smtClean="0">
                <a:latin typeface="Calisto MT" panose="02040603050505030304" pitchFamily="18" charset="0"/>
              </a:rPr>
              <a:t>:</a:t>
            </a: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Quality management</a:t>
            </a: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Risk management</a:t>
            </a:r>
          </a:p>
          <a:p>
            <a:pPr marL="1714500" lvl="3" indent="-34290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Calisto MT" panose="02040603050505030304" pitchFamily="18" charset="0"/>
              </a:rPr>
              <a:t>Euro GTP-II</a:t>
            </a:r>
          </a:p>
          <a:p>
            <a:pPr marL="1714500" lvl="3" indent="-34290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Calisto MT" panose="02040603050505030304" pitchFamily="18" charset="0"/>
              </a:rPr>
              <a:t>Aseptic risk assessment tool (new)</a:t>
            </a:r>
          </a:p>
          <a:p>
            <a:pPr marL="285750" indent="-285750">
              <a:lnSpc>
                <a:spcPct val="119000"/>
              </a:lnSpc>
              <a:buFont typeface="Wingdings" panose="05000000000000000000" pitchFamily="2" charset="2"/>
              <a:buChar char="Ø"/>
            </a:pPr>
            <a:r>
              <a:rPr lang="nl-BE" dirty="0" err="1">
                <a:latin typeface="Calisto MT" panose="02040603050505030304" pitchFamily="18" charset="0"/>
              </a:rPr>
              <a:t>Chapter</a:t>
            </a:r>
            <a:r>
              <a:rPr lang="nl-BE" dirty="0">
                <a:latin typeface="Calisto MT" panose="02040603050505030304" pitchFamily="18" charset="0"/>
              </a:rPr>
              <a:t> </a:t>
            </a:r>
            <a:r>
              <a:rPr lang="nl-BE" dirty="0" smtClean="0">
                <a:latin typeface="Calisto MT" panose="02040603050505030304" pitchFamily="18" charset="0"/>
              </a:rPr>
              <a:t>10. </a:t>
            </a:r>
            <a:r>
              <a:rPr lang="nl-BE" dirty="0" err="1" smtClean="0">
                <a:latin typeface="Calisto MT" panose="02040603050505030304" pitchFamily="18" charset="0"/>
              </a:rPr>
              <a:t>Microbiological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testing</a:t>
            </a:r>
            <a:r>
              <a:rPr lang="nl-BE" dirty="0" smtClean="0">
                <a:latin typeface="Calisto MT" panose="02040603050505030304" pitchFamily="18" charset="0"/>
              </a:rPr>
              <a:t>: </a:t>
            </a:r>
            <a:r>
              <a:rPr lang="nl-BE" dirty="0" err="1">
                <a:latin typeface="Calisto MT" panose="02040603050505030304" pitchFamily="18" charset="0"/>
              </a:rPr>
              <a:t>fully</a:t>
            </a:r>
            <a:r>
              <a:rPr lang="nl-BE" dirty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revised</a:t>
            </a:r>
            <a:r>
              <a:rPr lang="nl-BE" dirty="0" smtClean="0">
                <a:latin typeface="Calisto MT" panose="02040603050505030304" pitchFamily="18" charset="0"/>
              </a:rPr>
              <a:t> in cooperation </a:t>
            </a:r>
            <a:r>
              <a:rPr lang="nl-BE" dirty="0" err="1" smtClean="0">
                <a:latin typeface="Calisto MT" panose="02040603050505030304" pitchFamily="18" charset="0"/>
              </a:rPr>
              <a:t>with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i="1" dirty="0" err="1" smtClean="0">
                <a:latin typeface="Calisto MT" panose="02040603050505030304" pitchFamily="18" charset="0"/>
              </a:rPr>
              <a:t>Eur</a:t>
            </a:r>
            <a:r>
              <a:rPr lang="nl-BE" i="1" dirty="0" smtClean="0">
                <a:latin typeface="Calisto MT" panose="02040603050505030304" pitchFamily="18" charset="0"/>
              </a:rPr>
              <a:t>. Ph.</a:t>
            </a:r>
          </a:p>
          <a:p>
            <a:pPr marL="1200150" lvl="2" indent="-28575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dirty="0" err="1" smtClean="0">
                <a:latin typeface="Calisto MT" panose="02040603050505030304" pitchFamily="18" charset="0"/>
              </a:rPr>
              <a:t>Table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highly</a:t>
            </a:r>
            <a:r>
              <a:rPr lang="nl-BE" dirty="0" smtClean="0">
                <a:latin typeface="Calisto MT" panose="02040603050505030304" pitchFamily="18" charset="0"/>
              </a:rPr>
              <a:t> virulent micro-</a:t>
            </a:r>
            <a:r>
              <a:rPr lang="nl-BE" dirty="0" err="1" smtClean="0">
                <a:latin typeface="Calisto MT" panose="02040603050505030304" pitchFamily="18" charset="0"/>
              </a:rPr>
              <a:t>organism</a:t>
            </a:r>
            <a:r>
              <a:rPr lang="nl-BE" dirty="0" smtClean="0">
                <a:latin typeface="Calisto MT" panose="02040603050505030304" pitchFamily="18" charset="0"/>
              </a:rPr>
              <a:t> that </a:t>
            </a:r>
            <a:r>
              <a:rPr lang="nl-BE" dirty="0" err="1" smtClean="0">
                <a:latin typeface="Calisto MT" panose="02040603050505030304" pitchFamily="18" charset="0"/>
              </a:rPr>
              <a:t>could</a:t>
            </a:r>
            <a:r>
              <a:rPr lang="nl-BE" dirty="0" smtClean="0">
                <a:latin typeface="Calisto MT" panose="02040603050505030304" pitchFamily="18" charset="0"/>
              </a:rPr>
              <a:t> lead </a:t>
            </a:r>
            <a:r>
              <a:rPr lang="nl-BE" dirty="0" err="1" smtClean="0">
                <a:latin typeface="Calisto MT" panose="02040603050505030304" pitchFamily="18" charset="0"/>
              </a:rPr>
              <a:t>to</a:t>
            </a:r>
            <a:r>
              <a:rPr lang="nl-BE" dirty="0" smtClean="0">
                <a:latin typeface="Calisto MT" panose="02040603050505030304" pitchFamily="18" charset="0"/>
              </a:rPr>
              <a:t> tissue </a:t>
            </a:r>
            <a:r>
              <a:rPr lang="nl-BE" dirty="0" err="1" smtClean="0">
                <a:latin typeface="Calisto MT" panose="02040603050505030304" pitchFamily="18" charset="0"/>
              </a:rPr>
              <a:t>discard</a:t>
            </a:r>
            <a:endParaRPr lang="nl-BE" dirty="0" smtClean="0">
              <a:latin typeface="Calisto MT" panose="02040603050505030304" pitchFamily="18" charset="0"/>
            </a:endParaRPr>
          </a:p>
          <a:p>
            <a:pPr marL="1200150" lvl="2" indent="-28575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Calisto MT" panose="02040603050505030304" pitchFamily="18" charset="0"/>
              </a:rPr>
              <a:t>The need for </a:t>
            </a:r>
            <a:r>
              <a:rPr lang="nl-BE" dirty="0">
                <a:latin typeface="Calisto MT" panose="02040603050505030304" pitchFamily="18" charset="0"/>
              </a:rPr>
              <a:t>m</a:t>
            </a:r>
            <a:r>
              <a:rPr lang="nl-BE" dirty="0" smtClean="0">
                <a:latin typeface="Calisto MT" panose="02040603050505030304" pitchFamily="18" charset="0"/>
              </a:rPr>
              <a:t>ycoplasma </a:t>
            </a:r>
            <a:r>
              <a:rPr lang="nl-BE" dirty="0" err="1" smtClean="0">
                <a:latin typeface="Calisto MT" panose="02040603050505030304" pitchFamily="18" charset="0"/>
              </a:rPr>
              <a:t>testing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and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endotoxin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testing</a:t>
            </a:r>
            <a:r>
              <a:rPr lang="nl-BE" dirty="0" smtClean="0">
                <a:latin typeface="Calisto MT" panose="02040603050505030304" pitchFamily="18" charset="0"/>
              </a:rPr>
              <a:t> is </a:t>
            </a:r>
            <a:r>
              <a:rPr lang="nl-BE" dirty="0" err="1" smtClean="0">
                <a:latin typeface="Calisto MT" panose="02040603050505030304" pitchFamily="18" charset="0"/>
              </a:rPr>
              <a:t>better</a:t>
            </a:r>
            <a:r>
              <a:rPr lang="nl-BE" dirty="0" smtClean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defined</a:t>
            </a:r>
            <a:endParaRPr lang="nl-BE" dirty="0" smtClean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19000"/>
              </a:lnSpc>
              <a:buFont typeface="Wingdings" panose="05000000000000000000" pitchFamily="2" charset="2"/>
              <a:buChar char="Ø"/>
            </a:pPr>
            <a:r>
              <a:rPr lang="nl-BE" dirty="0" err="1" smtClean="0">
                <a:latin typeface="Calisto MT" panose="02040603050505030304" pitchFamily="18" charset="0"/>
              </a:rPr>
              <a:t>Chapter</a:t>
            </a:r>
            <a:r>
              <a:rPr lang="nl-BE" dirty="0" smtClean="0">
                <a:latin typeface="Calisto MT" panose="02040603050505030304" pitchFamily="18" charset="0"/>
              </a:rPr>
              <a:t> 21. </a:t>
            </a:r>
            <a:r>
              <a:rPr lang="nl-BE" dirty="0" err="1" smtClean="0">
                <a:latin typeface="Calisto MT" panose="02040603050505030304" pitchFamily="18" charset="0"/>
              </a:rPr>
              <a:t>Musculoskeletal</a:t>
            </a:r>
            <a:r>
              <a:rPr lang="nl-BE" dirty="0" smtClean="0">
                <a:latin typeface="Calisto MT" panose="02040603050505030304" pitchFamily="18" charset="0"/>
              </a:rPr>
              <a:t> tissue</a:t>
            </a:r>
            <a:endParaRPr lang="nl-BE" dirty="0">
              <a:latin typeface="Calisto MT" panose="02040603050505030304" pitchFamily="18" charset="0"/>
            </a:endParaRP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Supercritical carbon dioxide</a:t>
            </a:r>
            <a:endParaRPr lang="en-US" dirty="0">
              <a:latin typeface="Calisto MT" panose="02040603050505030304" pitchFamily="18" charset="0"/>
            </a:endParaRPr>
          </a:p>
        </p:txBody>
      </p:sp>
      <p:cxnSp>
        <p:nvCxnSpPr>
          <p:cNvPr id="15" name="Rechte verbindingslijn 6"/>
          <p:cNvCxnSpPr/>
          <p:nvPr/>
        </p:nvCxnSpPr>
        <p:spPr>
          <a:xfrm flipV="1">
            <a:off x="1030480" y="1914259"/>
            <a:ext cx="10480705" cy="3418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9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0964400" y="1196572"/>
            <a:ext cx="1227600" cy="5661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ep 8"/>
          <p:cNvGrpSpPr/>
          <p:nvPr/>
        </p:nvGrpSpPr>
        <p:grpSpPr>
          <a:xfrm>
            <a:off x="-8546" y="0"/>
            <a:ext cx="8913417" cy="1312448"/>
            <a:chOff x="-2" y="0"/>
            <a:chExt cx="9144002" cy="1312448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/>
            <a:srcRect t="38000" r="404"/>
            <a:stretch/>
          </p:blipFill>
          <p:spPr>
            <a:xfrm>
              <a:off x="-2" y="350381"/>
              <a:ext cx="9144000" cy="962067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0" y="0"/>
              <a:ext cx="9144000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Afbeelding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2423" y="175189"/>
              <a:ext cx="862602" cy="856185"/>
            </a:xfrm>
            <a:prstGeom prst="flowChartConnector">
              <a:avLst/>
            </a:prstGeom>
          </p:spPr>
        </p:pic>
      </p:grpSp>
      <p:grpSp>
        <p:nvGrpSpPr>
          <p:cNvPr id="11" name="Groep 8"/>
          <p:cNvGrpSpPr/>
          <p:nvPr/>
        </p:nvGrpSpPr>
        <p:grpSpPr>
          <a:xfrm>
            <a:off x="8801230" y="0"/>
            <a:ext cx="3390770" cy="1312448"/>
            <a:chOff x="5730566" y="0"/>
            <a:chExt cx="3413434" cy="1312448"/>
          </a:xfrm>
        </p:grpSpPr>
        <p:pic>
          <p:nvPicPr>
            <p:cNvPr id="12" name="Afbeelding 4"/>
            <p:cNvPicPr>
              <a:picLocks noChangeAspect="1"/>
            </p:cNvPicPr>
            <p:nvPr/>
          </p:nvPicPr>
          <p:blipFill rotWithShape="1">
            <a:blip r:embed="rId2"/>
            <a:srcRect l="62417" t="38000" r="404"/>
            <a:stretch/>
          </p:blipFill>
          <p:spPr>
            <a:xfrm flipH="1">
              <a:off x="5730566" y="350381"/>
              <a:ext cx="3413432" cy="962067"/>
            </a:xfrm>
            <a:prstGeom prst="rect">
              <a:avLst/>
            </a:prstGeom>
          </p:spPr>
        </p:pic>
        <p:sp>
          <p:nvSpPr>
            <p:cNvPr id="13" name="Rechthoek 5"/>
            <p:cNvSpPr/>
            <p:nvPr/>
          </p:nvSpPr>
          <p:spPr>
            <a:xfrm>
              <a:off x="5730566" y="0"/>
              <a:ext cx="3413434" cy="350378"/>
            </a:xfrm>
            <a:prstGeom prst="rect">
              <a:avLst/>
            </a:prstGeom>
            <a:gradFill flip="none" rotWithShape="1">
              <a:gsLst>
                <a:gs pos="31000">
                  <a:schemeClr val="accent3">
                    <a:lumMod val="5000"/>
                    <a:lumOff val="95000"/>
                    <a:alpha val="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30480" y="1394966"/>
            <a:ext cx="9694491" cy="4785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EDQM 5th </a:t>
            </a:r>
            <a:r>
              <a:rPr lang="nl-BE" sz="2800" dirty="0" err="1" smtClean="0">
                <a:solidFill>
                  <a:srgbClr val="FF0000"/>
                </a:solidFill>
                <a:latin typeface="Calisto MT" panose="02040603050505030304" pitchFamily="18" charset="0"/>
              </a:rPr>
              <a:t>edition</a:t>
            </a:r>
            <a:endParaRPr lang="en-US" sz="28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endParaRPr lang="nl-BE" sz="20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pPr marL="285750" indent="-28575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dirty="0">
                <a:latin typeface="Calisto MT" panose="02040603050505030304" pitchFamily="18" charset="0"/>
              </a:rPr>
              <a:t>Part C. </a:t>
            </a:r>
            <a:r>
              <a:rPr lang="nl-BE" dirty="0" err="1">
                <a:latin typeface="Calisto MT" panose="02040603050505030304" pitchFamily="18" charset="0"/>
              </a:rPr>
              <a:t>Developing</a:t>
            </a:r>
            <a:r>
              <a:rPr lang="nl-BE" dirty="0">
                <a:latin typeface="Calisto MT" panose="02040603050505030304" pitchFamily="18" charset="0"/>
              </a:rPr>
              <a:t> </a:t>
            </a:r>
            <a:r>
              <a:rPr lang="nl-BE" dirty="0" err="1" smtClean="0">
                <a:latin typeface="Calisto MT" panose="02040603050505030304" pitchFamily="18" charset="0"/>
              </a:rPr>
              <a:t>applications</a:t>
            </a:r>
            <a:endParaRPr lang="nl-BE" dirty="0">
              <a:latin typeface="Calisto MT" panose="02040603050505030304" pitchFamily="18" charset="0"/>
            </a:endParaRP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 smtClean="0">
                <a:latin typeface="Calisto MT" panose="02040603050505030304" pitchFamily="18" charset="0"/>
              </a:rPr>
              <a:t>Chapters </a:t>
            </a:r>
            <a:r>
              <a:rPr lang="en-US" dirty="0">
                <a:latin typeface="Calisto MT" panose="02040603050505030304" pitchFamily="18" charset="0"/>
              </a:rPr>
              <a:t>breast milk, fecal microbiota and blood components for topical use will move to Part B. Tissue specific requirements</a:t>
            </a:r>
          </a:p>
          <a:p>
            <a:pPr marL="285750" indent="-28575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Calisto MT" panose="02040603050505030304" pitchFamily="18" charset="0"/>
              </a:rPr>
              <a:t>GPG and </a:t>
            </a:r>
            <a:r>
              <a:rPr lang="en-US" dirty="0" smtClean="0">
                <a:latin typeface="Calisto MT" panose="02040603050505030304" pitchFamily="18" charset="0"/>
              </a:rPr>
              <a:t>monographs </a:t>
            </a:r>
          </a:p>
          <a:p>
            <a:pPr marL="285750" indent="-28575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dirty="0" smtClean="0">
                <a:latin typeface="Calisto MT" panose="02040603050505030304" pitchFamily="18" charset="0"/>
              </a:rPr>
              <a:t>Public </a:t>
            </a:r>
            <a:r>
              <a:rPr lang="nl-BE" dirty="0" err="1" smtClean="0">
                <a:latin typeface="Calisto MT" panose="02040603050505030304" pitchFamily="18" charset="0"/>
              </a:rPr>
              <a:t>consultation</a:t>
            </a:r>
            <a:r>
              <a:rPr lang="nl-BE" dirty="0" smtClean="0">
                <a:latin typeface="Calisto MT" panose="02040603050505030304" pitchFamily="18" charset="0"/>
              </a:rPr>
              <a:t> spring of 2022</a:t>
            </a:r>
            <a:endParaRPr lang="nl-BE" dirty="0">
              <a:latin typeface="Calisto MT" panose="02040603050505030304" pitchFamily="18" charset="0"/>
            </a:endParaRPr>
          </a:p>
          <a:p>
            <a:pPr marL="1257300" lvl="2" indent="-342900">
              <a:lnSpc>
                <a:spcPct val="119000"/>
              </a:lnSpc>
              <a:spcAft>
                <a:spcPts val="600"/>
              </a:spcAft>
              <a:buFont typeface="Wingdings 3" panose="05040102010807070707" pitchFamily="18" charset="2"/>
              <a:buChar char=""/>
            </a:pPr>
            <a:r>
              <a:rPr lang="en-US" dirty="0">
                <a:latin typeface="Calisto MT" panose="02040603050505030304" pitchFamily="18" charset="0"/>
              </a:rPr>
              <a:t>consultation period will be longer than </a:t>
            </a:r>
            <a:r>
              <a:rPr lang="en-US" dirty="0" smtClean="0">
                <a:latin typeface="Calisto MT" panose="02040603050505030304" pitchFamily="18" charset="0"/>
              </a:rPr>
              <a:t>before!</a:t>
            </a:r>
          </a:p>
          <a:p>
            <a:pPr marL="342900" indent="-342900">
              <a:lnSpc>
                <a:spcPct val="119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dirty="0" err="1" smtClean="0">
                <a:latin typeface="Calisto MT" panose="02040603050505030304" pitchFamily="18" charset="0"/>
              </a:rPr>
              <a:t>Publication</a:t>
            </a:r>
            <a:r>
              <a:rPr lang="nl-BE" dirty="0" smtClean="0">
                <a:latin typeface="Calisto MT" panose="02040603050505030304" pitchFamily="18" charset="0"/>
              </a:rPr>
              <a:t> EDQM guide </a:t>
            </a:r>
            <a:r>
              <a:rPr lang="nl-BE" dirty="0" err="1" smtClean="0">
                <a:latin typeface="Calisto MT" panose="02040603050505030304" pitchFamily="18" charset="0"/>
              </a:rPr>
              <a:t>autumn</a:t>
            </a:r>
            <a:r>
              <a:rPr lang="nl-BE" dirty="0" smtClean="0">
                <a:latin typeface="Calisto MT" panose="02040603050505030304" pitchFamily="18" charset="0"/>
              </a:rPr>
              <a:t> of 2022</a:t>
            </a:r>
          </a:p>
          <a:p>
            <a:endParaRPr lang="nl-BE" dirty="0" smtClean="0">
              <a:latin typeface="Calisto MT" panose="02040603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Calisto MT" panose="02040603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sto MT" panose="02040603050505030304" pitchFamily="18" charset="0"/>
              </a:rPr>
              <a:t> </a:t>
            </a:r>
            <a:endParaRPr lang="en-US" dirty="0">
              <a:latin typeface="Calisto MT" panose="020406030505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nl-BE" dirty="0" smtClean="0">
              <a:latin typeface="Calisto MT" panose="02040603050505030304" pitchFamily="18" charset="0"/>
            </a:endParaRPr>
          </a:p>
        </p:txBody>
      </p:sp>
      <p:cxnSp>
        <p:nvCxnSpPr>
          <p:cNvPr id="15" name="Rechte verbindingslijn 6"/>
          <p:cNvCxnSpPr/>
          <p:nvPr/>
        </p:nvCxnSpPr>
        <p:spPr>
          <a:xfrm flipV="1">
            <a:off x="1030480" y="1914259"/>
            <a:ext cx="10480705" cy="34182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5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sjabloon BVWB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BVWB.potx.pptx" id="{EC3DEA28-8683-49CB-88C0-1EC4613B13A1}" vid="{EC375859-184B-47F6-9FCA-F9C1C9147338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sjabloon BVWB</Template>
  <TotalTime>1073</TotalTime>
  <Words>676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Calisto MT</vt:lpstr>
      <vt:lpstr>Symbol</vt:lpstr>
      <vt:lpstr>Tahoma</vt:lpstr>
      <vt:lpstr>Wingdings</vt:lpstr>
      <vt:lpstr>Wingdings 3</vt:lpstr>
      <vt:lpstr>PPT sjabloon BVWB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Jessy Lardon</dc:creator>
  <cp:lastModifiedBy>Johan Guns</cp:lastModifiedBy>
  <cp:revision>82</cp:revision>
  <dcterms:created xsi:type="dcterms:W3CDTF">2016-10-20T08:56:13Z</dcterms:created>
  <dcterms:modified xsi:type="dcterms:W3CDTF">2021-11-18T10:49:10Z</dcterms:modified>
</cp:coreProperties>
</file>